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9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7" r:id="rId9"/>
    <p:sldId id="266" r:id="rId10"/>
    <p:sldId id="270" r:id="rId11"/>
    <p:sldId id="271" r:id="rId12"/>
    <p:sldId id="272" r:id="rId13"/>
    <p:sldId id="273" r:id="rId14"/>
    <p:sldId id="274" r:id="rId15"/>
    <p:sldId id="275" r:id="rId16"/>
    <p:sldId id="280" r:id="rId17"/>
    <p:sldId id="277" r:id="rId18"/>
    <p:sldId id="276" r:id="rId19"/>
    <p:sldId id="281" r:id="rId20"/>
    <p:sldId id="279" r:id="rId21"/>
    <p:sldId id="282" r:id="rId22"/>
    <p:sldId id="278" r:id="rId23"/>
  </p:sldIdLst>
  <p:sldSz cx="18288000" cy="10287000"/>
  <p:notesSz cx="6858000" cy="9144000"/>
  <p:embeddedFontLst>
    <p:embeddedFont>
      <p:font typeface="Arial Bold" panose="020B0704020202020204" pitchFamily="34" charset="0"/>
      <p:regular r:id="rId24"/>
      <p:bold r:id="rId25"/>
    </p:embeddedFont>
    <p:embeddedFont>
      <p:font typeface="Arimo Bold" panose="020B0604020202020204" charset="0"/>
      <p:regular r:id="rId26"/>
    </p:embeddedFont>
    <p:embeddedFont>
      <p:font typeface="Lato" panose="020F0502020204030203" pitchFamily="34" charset="0"/>
      <p:regular r:id="rId27"/>
      <p:bold r:id="rId28"/>
      <p:italic r:id="rId29"/>
      <p:boldItalic r:id="rId30"/>
    </p:embeddedFont>
    <p:embeddedFont>
      <p:font typeface="Lato Bold" panose="020F0502020204030203" charset="0"/>
      <p:regular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C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B0BFFF-513B-4489-AB64-8308D783CFC2}" v="1" dt="2025-03-20T05:34:49.997"/>
  </p1510:revLst>
</p1510:revInfo>
</file>

<file path=ppt/tableStyles.xml><?xml version="1.0" encoding="utf-8"?>
<a:tblStyleLst xmlns:a="http://schemas.openxmlformats.org/drawingml/2006/main" def="{5C22544A-7EE6-4342-B048-85BDC9FD1C3A}"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5480" autoAdjust="0"/>
  </p:normalViewPr>
  <p:slideViewPr>
    <p:cSldViewPr>
      <p:cViewPr varScale="1">
        <p:scale>
          <a:sx n="52" d="100"/>
          <a:sy n="52" d="100"/>
        </p:scale>
        <p:origin x="618" y="5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57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6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933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72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275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841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05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080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802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24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06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9170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red-racing-car-on-race-track-during-daytime-158971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D6CC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FECE6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411000" h="10514408">
                <a:moveTo>
                  <a:pt x="0" y="0"/>
                </a:moveTo>
                <a:lnTo>
                  <a:pt x="18411000" y="0"/>
                </a:lnTo>
                <a:lnTo>
                  <a:pt x="18411000" y="10514409"/>
                </a:lnTo>
                <a:lnTo>
                  <a:pt x="0" y="105144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7" name="Group 7"/>
          <p:cNvGrpSpPr/>
          <p:nvPr/>
        </p:nvGrpSpPr>
        <p:grpSpPr>
          <a:xfrm>
            <a:off x="0" y="812494"/>
            <a:ext cx="7229819" cy="2442976"/>
            <a:chOff x="0" y="0"/>
            <a:chExt cx="9639758" cy="325730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639758" cy="3257302"/>
            </a:xfrm>
            <a:custGeom>
              <a:avLst/>
              <a:gdLst/>
              <a:ahLst/>
              <a:cxnLst/>
              <a:rect l="l" t="t" r="r" b="b"/>
              <a:pathLst>
                <a:path w="9639758" h="3257302">
                  <a:moveTo>
                    <a:pt x="0" y="0"/>
                  </a:moveTo>
                  <a:lnTo>
                    <a:pt x="9639758" y="0"/>
                  </a:lnTo>
                  <a:lnTo>
                    <a:pt x="9639758" y="3257302"/>
                  </a:lnTo>
                  <a:lnTo>
                    <a:pt x="0" y="32573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38125"/>
              <a:ext cx="9639758" cy="349542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14400"/>
                </a:lnSpc>
              </a:pPr>
              <a:r>
                <a:rPr lang="en-US" sz="12000" b="1">
                  <a:solidFill>
                    <a:srgbClr val="E7E6E6"/>
                  </a:solidFill>
                  <a:latin typeface="Arial Bold"/>
                  <a:ea typeface="Arial Bold"/>
                  <a:cs typeface="Arial Bold"/>
                  <a:sym typeface="Arial Bold"/>
                </a:rPr>
                <a:t> Zerelö</a:t>
              </a:r>
            </a:p>
            <a:p>
              <a:pPr algn="l">
                <a:lnSpc>
                  <a:spcPts val="3750"/>
                </a:lnSpc>
              </a:pPr>
              <a:r>
                <a:rPr lang="en-US" sz="3125" b="1">
                  <a:solidFill>
                    <a:srgbClr val="E7E6E6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   VEHICLE SERVICES...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  <a:gs pos="100000">
              <a:srgbClr val="FFC000">
                <a:alpha val="70000"/>
                <a:lumMod val="89000"/>
                <a:lumOff val="11000"/>
              </a:srgbClr>
            </a:gs>
            <a:gs pos="100000">
              <a:schemeClr val="bg1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13E680E-C479-A0C7-9AC3-F9390DA98762}"/>
              </a:ext>
            </a:extLst>
          </p:cNvPr>
          <p:cNvSpPr txBox="1"/>
          <p:nvPr/>
        </p:nvSpPr>
        <p:spPr>
          <a:xfrm>
            <a:off x="7010400" y="1257300"/>
            <a:ext cx="4038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Vision Document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85A77-A75A-FB5F-6EAC-02ACE73BB724}"/>
              </a:ext>
            </a:extLst>
          </p:cNvPr>
          <p:cNvSpPr txBox="1"/>
          <p:nvPr/>
        </p:nvSpPr>
        <p:spPr>
          <a:xfrm>
            <a:off x="1905000" y="2095500"/>
            <a:ext cx="14859000" cy="71404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1. Audience</a:t>
            </a:r>
          </a:p>
          <a:p>
            <a:pPr>
              <a:buNone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Primary Audience: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Vehicle owners who want to track and manage their vehicle maintenance efficiently.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Individuals looking for timely reminders for servicing, insurance renewal, and repairs.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Fleet managers who need an organized system for maintaining multiple vehicles.</a:t>
            </a:r>
          </a:p>
          <a:p>
            <a:pPr>
              <a:buNone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Secondary Audience: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Automobile service centers looking for a digital platform to manage appointments and customer records.</a:t>
            </a:r>
          </a:p>
          <a:p>
            <a:pPr>
              <a:buNone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Roadside assistance providers who want an efficient way to connect with users needing emergency help.</a:t>
            </a:r>
            <a:b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b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2. Needs</a:t>
            </a:r>
          </a:p>
          <a:p>
            <a:pPr>
              <a:buNone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Primary Needs: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streamlined system for booking, tracking, and managing vehicle services.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Real-time service reminders based on mileage, usage, and time intervals.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Secure storage and easy access to vehicle-related documents (insurance, registration, service records).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AI-driven issue detection and maintenance recommendations.</a:t>
            </a:r>
          </a:p>
          <a:p>
            <a:pPr>
              <a:buNone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Secondary Needs: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Integration with OBD (On-Board Diagnostics) devices or vehicle sensors for automated status updates.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Cost analysis and tracking of service expenses.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AI-based predictions of future maintenance costs.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Roadside assistance request system for emergencies.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116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  <a:gs pos="100000">
              <a:srgbClr val="FFC000">
                <a:alpha val="70000"/>
                <a:lumMod val="89000"/>
                <a:lumOff val="11000"/>
              </a:srgbClr>
            </a:gs>
            <a:gs pos="98000">
              <a:schemeClr val="bg1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284457-B279-A49B-6184-C191914B12D4}"/>
              </a:ext>
            </a:extLst>
          </p:cNvPr>
          <p:cNvSpPr txBox="1"/>
          <p:nvPr/>
        </p:nvSpPr>
        <p:spPr>
          <a:xfrm>
            <a:off x="7315200" y="1485900"/>
            <a:ext cx="4724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Vision Document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FAC333-A8ED-A1C3-9DB7-036CD73975C1}"/>
              </a:ext>
            </a:extLst>
          </p:cNvPr>
          <p:cNvSpPr txBox="1"/>
          <p:nvPr/>
        </p:nvSpPr>
        <p:spPr>
          <a:xfrm>
            <a:off x="1905000" y="2247900"/>
            <a:ext cx="144780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3. Product</a:t>
            </a:r>
          </a:p>
          <a:p>
            <a:pPr>
              <a:buNone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Core Product:</a:t>
            </a:r>
          </a:p>
          <a:p>
            <a:pPr>
              <a:buNone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mobile and web-based vehicle service management system that helps users book services, track maintenance history, receive AI-driven recommendations, and manage vehicle expenses efficiently.</a:t>
            </a:r>
          </a:p>
          <a:p>
            <a:pPr>
              <a:buNone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Additional Features: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Smart Service Reminders:</a:t>
            </a: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Automated notifications for servicing, insurance renewals, and inspections.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AI-Based Issue Detection:</a:t>
            </a: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Analyzes vehicle data and service history to predict potential maintenance needs.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Expense Tracking &amp; Analysis:</a:t>
            </a: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Allows users to monitor spending on maintenance, repairs, and fuel.</a:t>
            </a:r>
          </a:p>
          <a:p>
            <a:pPr>
              <a:buNone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Center Recommendations:</a:t>
            </a: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Suggests nearby service providers based on ratings and availability.</a:t>
            </a:r>
            <a:b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b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4. Values</a:t>
            </a:r>
          </a:p>
          <a:p>
            <a:pPr>
              <a:buNone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Core Values: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Convenience:</a:t>
            </a: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Simplifying vehicle maintenance with automated tracking and smart notifications.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Reliability:</a:t>
            </a: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Providing users with accurate service records and AI-driven insights.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Cost Efficiency:</a:t>
            </a: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Helping users optimize service expenses and avoid unnecessary repairs.</a:t>
            </a:r>
          </a:p>
          <a:p>
            <a:pPr>
              <a:buNone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Differentiators: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Comprehensive Expense Tracking:</a:t>
            </a: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Integrates cost analysis with smart budgeting for vehicle-related expenses.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Emergency Support Integration:</a:t>
            </a: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Connects users with roadside assistance providers for immediate help.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794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DDEBE4-A0DE-BC94-11F9-422FCE3CBA0C}"/>
              </a:ext>
            </a:extLst>
          </p:cNvPr>
          <p:cNvSpPr txBox="1"/>
          <p:nvPr/>
        </p:nvSpPr>
        <p:spPr>
          <a:xfrm>
            <a:off x="1600200" y="1104900"/>
            <a:ext cx="70104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3200" dirty="0"/>
              <a:t>PRODUCT BACKLOG REFINEMENT</a:t>
            </a:r>
            <a:endParaRPr lang="en-IN" sz="32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36D0A78-BCD3-7BB2-4ABD-BB1F7816B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8086256"/>
              </p:ext>
            </p:extLst>
          </p:nvPr>
        </p:nvGraphicFramePr>
        <p:xfrm>
          <a:off x="1371600" y="2095500"/>
          <a:ext cx="15500959" cy="6985870"/>
        </p:xfrm>
        <a:graphic>
          <a:graphicData uri="http://schemas.openxmlformats.org/drawingml/2006/table">
            <a:tbl>
              <a:tblPr>
                <a:tableStyleId>{0505E3EF-67EA-436B-97B2-0124C06EBD24}</a:tableStyleId>
              </a:tblPr>
              <a:tblGrid>
                <a:gridCol w="15500959">
                  <a:extLst>
                    <a:ext uri="{9D8B030D-6E8A-4147-A177-3AD203B41FA5}">
                      <a16:colId xmlns:a16="http://schemas.microsoft.com/office/drawing/2014/main" val="3944963977"/>
                    </a:ext>
                  </a:extLst>
                </a:gridCol>
              </a:tblGrid>
              <a:tr h="698587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976792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A239664-1AD4-E460-610E-984E9C96B4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409649"/>
              </p:ext>
            </p:extLst>
          </p:nvPr>
        </p:nvGraphicFramePr>
        <p:xfrm>
          <a:off x="0" y="1790700"/>
          <a:ext cx="17094080" cy="89160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4071664957"/>
                    </a:ext>
                  </a:extLst>
                </a:gridCol>
                <a:gridCol w="1521575">
                  <a:extLst>
                    <a:ext uri="{9D8B030D-6E8A-4147-A177-3AD203B41FA5}">
                      <a16:colId xmlns:a16="http://schemas.microsoft.com/office/drawing/2014/main" val="428605255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3724297022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2723433656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3227392300"/>
                    </a:ext>
                  </a:extLst>
                </a:gridCol>
                <a:gridCol w="1567990">
                  <a:extLst>
                    <a:ext uri="{9D8B030D-6E8A-4147-A177-3AD203B41FA5}">
                      <a16:colId xmlns:a16="http://schemas.microsoft.com/office/drawing/2014/main" val="963303827"/>
                    </a:ext>
                  </a:extLst>
                </a:gridCol>
                <a:gridCol w="1757100">
                  <a:extLst>
                    <a:ext uri="{9D8B030D-6E8A-4147-A177-3AD203B41FA5}">
                      <a16:colId xmlns:a16="http://schemas.microsoft.com/office/drawing/2014/main" val="3978896266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2176417702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538888875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3100502588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2818099259"/>
                    </a:ext>
                  </a:extLst>
                </a:gridCol>
              </a:tblGrid>
              <a:tr h="1334319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Feature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User 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Priority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Acceptance Criteria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700" dirty="0"/>
                        <a:t>Dependencies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700" dirty="0"/>
                        <a:t>Performance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Estimated Effort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Estimated Completion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435206"/>
                  </a:ext>
                </a:extLst>
              </a:tr>
              <a:tr h="1790495"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 rtl="0" fontAlgn="b"/>
                      <a:r>
                        <a:rPr lang="en-IN" sz="2000" dirty="0">
                          <a:effectLst/>
                        </a:rPr>
                        <a:t>User Authentication </a:t>
                      </a:r>
                    </a:p>
                    <a:p>
                      <a:pPr marL="0" marR="0" lvl="0" indent="0" algn="just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&amp; Registration</a:t>
                      </a:r>
                    </a:p>
                    <a:p>
                      <a:pPr algn="just" rtl="0" fontAlgn="b"/>
                      <a:endParaRPr lang="en-IN" sz="2000" dirty="0">
                        <a:effectLst/>
                      </a:endParaRPr>
                    </a:p>
                    <a:p>
                      <a:pPr algn="just"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endParaRPr lang="en-IN" sz="2000" dirty="0">
                        <a:effectLst/>
                      </a:endParaRPr>
                    </a:p>
                    <a:p>
                      <a:pPr algn="l" rtl="0" fontAlgn="b"/>
                      <a:endParaRPr lang="en-IN" sz="2000" dirty="0">
                        <a:effectLst/>
                      </a:endParaRPr>
                    </a:p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Authentication</a:t>
                      </a:r>
                    </a:p>
                    <a:p>
                      <a:pPr algn="l"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As a user, I want to securely log in and register using my email or phone number.</a:t>
                      </a:r>
                    </a:p>
                    <a:p>
                      <a:pPr rtl="0" fontAlgn="b"/>
                      <a:endParaRPr lang="en-US" sz="16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Must</a:t>
                      </a:r>
                    </a:p>
                    <a:p>
                      <a:pPr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In Progress</a:t>
                      </a:r>
                    </a:p>
                    <a:p>
                      <a:pPr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1. The user can register with a valid email and password.</a:t>
                      </a: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</a:rPr>
                        <a:t>2. Secure authentication implemented.</a:t>
                      </a:r>
                    </a:p>
                    <a:p>
                      <a:pPr rtl="0" fontAlgn="b"/>
                      <a:endParaRPr lang="en-US" sz="16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Secure password hashing and authentication.</a:t>
                      </a:r>
                      <a:br>
                        <a:rPr lang="en-US" sz="1800" dirty="0">
                          <a:effectLst/>
                        </a:rPr>
                      </a:br>
                      <a:r>
                        <a:rPr lang="en-US" sz="1800" dirty="0">
                          <a:effectLst/>
                        </a:rPr>
                        <a:t>User session management.</a:t>
                      </a:r>
                    </a:p>
                    <a:p>
                      <a:pPr rtl="0" fontAlgn="b"/>
                      <a:endParaRPr lang="en-US" sz="18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Response time for authentication should be &lt; 2 seconds.</a:t>
                      </a:r>
                    </a:p>
                    <a:p>
                      <a:pPr rtl="0" fontAlgn="b"/>
                      <a:endParaRPr lang="en-US" sz="18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effectLst/>
                        </a:rPr>
                        <a:t>5 days</a:t>
                      </a:r>
                    </a:p>
                    <a:p>
                      <a:pPr rtl="0" fontAlgn="b"/>
                      <a:endParaRPr lang="en-IN" sz="24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effectLst/>
                        </a:rPr>
                        <a:t>4 days</a:t>
                      </a:r>
                    </a:p>
                    <a:p>
                      <a:pPr rtl="0" fontAlgn="b"/>
                      <a:endParaRPr lang="en-IN" sz="2400" dirty="0">
                        <a:effectLst/>
                      </a:endParaRPr>
                    </a:p>
                  </a:txBody>
                  <a:tcPr marL="22860" marR="22860" marT="0" marB="0" anchor="b"/>
                </a:tc>
                <a:extLst>
                  <a:ext uri="{0D108BD9-81ED-4DB2-BD59-A6C34878D82A}">
                    <a16:rowId xmlns:a16="http://schemas.microsoft.com/office/drawing/2014/main" val="2454192198"/>
                  </a:ext>
                </a:extLst>
              </a:tr>
              <a:tr h="1790495"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Real-time Breakdown Assistance Request</a:t>
                      </a:r>
                    </a:p>
                    <a:p>
                      <a:pPr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Breakdown Services</a:t>
                      </a:r>
                    </a:p>
                    <a:p>
                      <a:pPr algn="l"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As a driver, I want to request breakdown assistance and track the service provider in real time.</a:t>
                      </a:r>
                    </a:p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Must</a:t>
                      </a:r>
                    </a:p>
                    <a:p>
                      <a:pPr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Pending</a:t>
                      </a:r>
                    </a:p>
                    <a:p>
                      <a:pPr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1. User can send a breakdown request with location.</a:t>
                      </a: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</a:rPr>
                        <a:t>2. Service provider can accept and track the request.</a:t>
                      </a:r>
                    </a:p>
                    <a:p>
                      <a:pPr rtl="0" fontAlgn="b"/>
                      <a:endParaRPr lang="en-US" sz="16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Live GPS tracking and request management system.</a:t>
                      </a:r>
                    </a:p>
                    <a:p>
                      <a:pPr rtl="0" fontAlgn="b"/>
                      <a:endParaRPr lang="en-US" sz="18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Breakdown request processing should be under 5 seconds.</a:t>
                      </a:r>
                    </a:p>
                    <a:p>
                      <a:pPr rtl="0" fontAlgn="b"/>
                      <a:endParaRPr lang="en-US" sz="18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effectLst/>
                        </a:rPr>
                        <a:t>7 days</a:t>
                      </a:r>
                    </a:p>
                    <a:p>
                      <a:pPr rtl="0" fontAlgn="b"/>
                      <a:endParaRPr lang="en-IN" sz="24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effectLst/>
                        </a:rPr>
                        <a:t>6 days</a:t>
                      </a:r>
                    </a:p>
                    <a:p>
                      <a:pPr rtl="0" fontAlgn="b"/>
                      <a:endParaRPr lang="en-IN" sz="2400" dirty="0">
                        <a:effectLst/>
                      </a:endParaRPr>
                    </a:p>
                  </a:txBody>
                  <a:tcPr marL="22860" marR="22860" marT="0" marB="0" anchor="b"/>
                </a:tc>
                <a:extLst>
                  <a:ext uri="{0D108BD9-81ED-4DB2-BD59-A6C34878D82A}">
                    <a16:rowId xmlns:a16="http://schemas.microsoft.com/office/drawing/2014/main" val="1107427836"/>
                  </a:ext>
                </a:extLst>
              </a:tr>
              <a:tr h="1790495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Vehicle Service Scheduling</a:t>
                      </a:r>
                    </a:p>
                    <a:p>
                      <a:pPr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Car Service</a:t>
                      </a:r>
                    </a:p>
                    <a:p>
                      <a:pPr algn="l"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As a car owner, I want to schedule periodic maintenance and repairs at authorized service centers.</a:t>
                      </a:r>
                    </a:p>
                    <a:p>
                      <a:pPr rtl="0" fontAlgn="b"/>
                      <a:endParaRPr lang="en-US" sz="16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Should</a:t>
                      </a:r>
                    </a:p>
                    <a:p>
                      <a:pPr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Backlog</a:t>
                      </a:r>
                    </a:p>
                    <a:p>
                      <a:pPr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1. Users can select a service and available time slot.</a:t>
                      </a: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</a:rPr>
                        <a:t>2. Booking confirmation is sent to the user.</a:t>
                      </a:r>
                    </a:p>
                    <a:p>
                      <a:pPr rtl="0" fontAlgn="b"/>
                      <a:endParaRPr lang="en-US" sz="16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Service provider availability and scheduling system.</a:t>
                      </a:r>
                    </a:p>
                    <a:p>
                      <a:pPr rtl="0" fontAlgn="b"/>
                      <a:endParaRPr lang="en-US" sz="18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Service scheduling should be user-friendly and responsive.</a:t>
                      </a:r>
                    </a:p>
                    <a:p>
                      <a:pPr rtl="0" fontAlgn="b"/>
                      <a:endParaRPr lang="en-US" sz="18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effectLst/>
                        </a:rPr>
                        <a:t>6 days</a:t>
                      </a:r>
                    </a:p>
                    <a:p>
                      <a:pPr rtl="0" fontAlgn="b"/>
                      <a:endParaRPr lang="en-IN" sz="24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effectLst/>
                        </a:rPr>
                        <a:t>5 days</a:t>
                      </a:r>
                    </a:p>
                    <a:p>
                      <a:pPr rtl="0" fontAlgn="b"/>
                      <a:endParaRPr lang="en-IN" sz="2400" dirty="0">
                        <a:effectLst/>
                      </a:endParaRPr>
                    </a:p>
                  </a:txBody>
                  <a:tcPr marL="22860" marR="22860" marT="0" marB="0" anchor="b"/>
                </a:tc>
                <a:extLst>
                  <a:ext uri="{0D108BD9-81ED-4DB2-BD59-A6C34878D82A}">
                    <a16:rowId xmlns:a16="http://schemas.microsoft.com/office/drawing/2014/main" val="3496668222"/>
                  </a:ext>
                </a:extLst>
              </a:tr>
              <a:tr h="1790495"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Live Mechanic Tracking</a:t>
                      </a:r>
                    </a:p>
                    <a:p>
                      <a:pPr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Service Tracking</a:t>
                      </a:r>
                    </a:p>
                    <a:p>
                      <a:pPr algn="l"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As a user, I want to see the location of my assigned mechanic on a map in real time.</a:t>
                      </a:r>
                    </a:p>
                    <a:p>
                      <a:pPr rtl="0" fontAlgn="b"/>
                      <a:endParaRPr lang="en-US" sz="16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Must</a:t>
                      </a:r>
                    </a:p>
                    <a:p>
                      <a:pPr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effectLst/>
                        </a:rPr>
                        <a:t>Ready for Dev</a:t>
                      </a:r>
                    </a:p>
                    <a:p>
                      <a:pPr rtl="0" fontAlgn="b"/>
                      <a:endParaRPr lang="en-IN" sz="20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1. Assigned mechanic’s live location is displayed to the user.</a:t>
                      </a: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</a:rPr>
                        <a:t>2. Estimated arrival time is shown.</a:t>
                      </a:r>
                    </a:p>
                    <a:p>
                      <a:pPr rtl="0" fontAlgn="b"/>
                      <a:endParaRPr lang="en-US" sz="16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>
                          <a:effectLst/>
                        </a:rPr>
                        <a:t>Real-time tracking API integration.</a:t>
                      </a:r>
                    </a:p>
                    <a:p>
                      <a:pPr rtl="0" fontAlgn="b"/>
                      <a:endParaRPr lang="en-IN" sz="18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Live tracking should refresh every 5 seconds.</a:t>
                      </a:r>
                    </a:p>
                    <a:p>
                      <a:pPr rtl="0" fontAlgn="b"/>
                      <a:endParaRPr lang="en-US" sz="18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effectLst/>
                        </a:rPr>
                        <a:t>7 days</a:t>
                      </a:r>
                    </a:p>
                    <a:p>
                      <a:pPr rtl="0" fontAlgn="b"/>
                      <a:endParaRPr lang="en-IN" sz="2400" dirty="0">
                        <a:effectLst/>
                      </a:endParaRP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effectLst/>
                        </a:rPr>
                        <a:t>6 days</a:t>
                      </a:r>
                    </a:p>
                    <a:p>
                      <a:pPr rtl="0" fontAlgn="b"/>
                      <a:endParaRPr lang="en-IN" sz="2400" dirty="0">
                        <a:effectLst/>
                      </a:endParaRPr>
                    </a:p>
                  </a:txBody>
                  <a:tcPr marL="22860" marR="22860" marT="0" marB="0" anchor="b"/>
                </a:tc>
                <a:extLst>
                  <a:ext uri="{0D108BD9-81ED-4DB2-BD59-A6C34878D82A}">
                    <a16:rowId xmlns:a16="http://schemas.microsoft.com/office/drawing/2014/main" val="222529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9886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836DC-AA50-26CB-4CB7-06A95FFB4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4F3228-4716-14A0-E96C-53B2ACE7C6BB}"/>
              </a:ext>
            </a:extLst>
          </p:cNvPr>
          <p:cNvSpPr txBox="1"/>
          <p:nvPr/>
        </p:nvSpPr>
        <p:spPr>
          <a:xfrm>
            <a:off x="1600200" y="1104900"/>
            <a:ext cx="70104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3200" dirty="0"/>
              <a:t>PRODUCT BACKLOG REFINEMENT</a:t>
            </a:r>
            <a:endParaRPr lang="en-IN" sz="32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6E13149-FD72-83F1-86ED-79264B6276CB}"/>
              </a:ext>
            </a:extLst>
          </p:cNvPr>
          <p:cNvGraphicFramePr>
            <a:graphicFrameLocks noGrp="1"/>
          </p:cNvGraphicFramePr>
          <p:nvPr/>
        </p:nvGraphicFramePr>
        <p:xfrm>
          <a:off x="1371600" y="2095500"/>
          <a:ext cx="15500959" cy="6985870"/>
        </p:xfrm>
        <a:graphic>
          <a:graphicData uri="http://schemas.openxmlformats.org/drawingml/2006/table">
            <a:tbl>
              <a:tblPr>
                <a:tableStyleId>{0505E3EF-67EA-436B-97B2-0124C06EBD24}</a:tableStyleId>
              </a:tblPr>
              <a:tblGrid>
                <a:gridCol w="15500959">
                  <a:extLst>
                    <a:ext uri="{9D8B030D-6E8A-4147-A177-3AD203B41FA5}">
                      <a16:colId xmlns:a16="http://schemas.microsoft.com/office/drawing/2014/main" val="3944963977"/>
                    </a:ext>
                  </a:extLst>
                </a:gridCol>
              </a:tblGrid>
              <a:tr h="698587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976792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296CFE0-E0ED-A809-D257-9C5BA3BD5C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255591"/>
              </p:ext>
            </p:extLst>
          </p:nvPr>
        </p:nvGraphicFramePr>
        <p:xfrm>
          <a:off x="0" y="1790700"/>
          <a:ext cx="18287995" cy="8496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2545">
                  <a:extLst>
                    <a:ext uri="{9D8B030D-6E8A-4147-A177-3AD203B41FA5}">
                      <a16:colId xmlns:a16="http://schemas.microsoft.com/office/drawing/2014/main" val="4071664957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428605255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3724297022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2723433656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3227392300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963303827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3978896266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2176417702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538888875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3100502588"/>
                    </a:ext>
                  </a:extLst>
                </a:gridCol>
                <a:gridCol w="1662545">
                  <a:extLst>
                    <a:ext uri="{9D8B030D-6E8A-4147-A177-3AD203B41FA5}">
                      <a16:colId xmlns:a16="http://schemas.microsoft.com/office/drawing/2014/main" val="2818099259"/>
                    </a:ext>
                  </a:extLst>
                </a:gridCol>
              </a:tblGrid>
              <a:tr h="137600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Feature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User 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Priority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Acceptance Criteria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700" dirty="0"/>
                        <a:t>Dependencies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700" dirty="0"/>
                        <a:t>Performance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Estimated Effort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Estimated Completion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435206"/>
                  </a:ext>
                </a:extLst>
              </a:tr>
              <a:tr h="1757958"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sz="2000" dirty="0">
                          <a:effectLst/>
                        </a:rPr>
                        <a:t>Emergency Towing Service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Roadside Assistance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>
                          <a:effectLst/>
                        </a:rPr>
                        <a:t>As a stranded driver, I want to request a tow truck to take my vehicle to the nearest service station.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Must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In Progress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>
                          <a:effectLst/>
                        </a:rPr>
                        <a:t>1. Users can request towing by providing their location.</a:t>
                      </a: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</a:rPr>
                        <a:t>2. The nearest towing service is assigned.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dirty="0">
                          <a:effectLst/>
                        </a:rPr>
                        <a:t>Towing service dispatch and tracking system.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dirty="0">
                          <a:effectLst/>
                        </a:rPr>
                        <a:t>Towing request response time should be within 2 minutes.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 dirty="0">
                          <a:effectLst/>
                        </a:rPr>
                        <a:t>5 days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 dirty="0">
                          <a:effectLst/>
                        </a:rPr>
                        <a:t>4 days</a:t>
                      </a:r>
                    </a:p>
                  </a:txBody>
                  <a:tcPr marL="22860" marR="22860" marT="0" marB="0" anchor="b"/>
                </a:tc>
                <a:extLst>
                  <a:ext uri="{0D108BD9-81ED-4DB2-BD59-A6C34878D82A}">
                    <a16:rowId xmlns:a16="http://schemas.microsoft.com/office/drawing/2014/main" val="2454192198"/>
                  </a:ext>
                </a:extLst>
              </a:tr>
              <a:tr h="1757958">
                <a:tc>
                  <a:txBody>
                    <a:bodyPr/>
                    <a:lstStyle/>
                    <a:p>
                      <a:r>
                        <a:rPr lang="en-IN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dirty="0">
                          <a:effectLst/>
                        </a:rPr>
                        <a:t>User Reviews &amp; Ratings for Mechanics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>
                          <a:effectLst/>
                        </a:rPr>
                        <a:t>User Feedback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600">
                          <a:effectLst/>
                        </a:rPr>
                        <a:t>As a user, I want to rate and review mechanics and service centers based on my experience.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>
                          <a:effectLst/>
                        </a:rPr>
                        <a:t>Could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>
                          <a:effectLst/>
                        </a:rPr>
                        <a:t>Pending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600">
                          <a:effectLst/>
                        </a:rPr>
                        <a:t>1. Users can submit reviews and ratings after a service.</a:t>
                      </a:r>
                      <a:br>
                        <a:rPr lang="en-US" sz="1600">
                          <a:effectLst/>
                        </a:rPr>
                      </a:br>
                      <a:r>
                        <a:rPr lang="en-US" sz="1600">
                          <a:effectLst/>
                        </a:rPr>
                        <a:t>2. Average ratings are displayed for mechanics.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Review and rating system for service providers.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Review submission should be processed within 3 seconds.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>
                          <a:effectLst/>
                        </a:rPr>
                        <a:t>4 days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>
                          <a:effectLst/>
                        </a:rPr>
                        <a:t>3 days</a:t>
                      </a:r>
                    </a:p>
                  </a:txBody>
                  <a:tcPr marL="22860" marR="22860" marT="0" marB="0" anchor="b"/>
                </a:tc>
                <a:extLst>
                  <a:ext uri="{0D108BD9-81ED-4DB2-BD59-A6C34878D82A}">
                    <a16:rowId xmlns:a16="http://schemas.microsoft.com/office/drawing/2014/main" val="1107427836"/>
                  </a:ext>
                </a:extLst>
              </a:tr>
              <a:tr h="1757958">
                <a:tc>
                  <a:txBody>
                    <a:bodyPr/>
                    <a:lstStyle/>
                    <a:p>
                      <a:r>
                        <a:rPr lang="en-IN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sz="2000" dirty="0">
                          <a:effectLst/>
                        </a:rPr>
                        <a:t>Service Cost Estimation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>
                          <a:effectLst/>
                        </a:rPr>
                        <a:t>Cost Estimation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600">
                          <a:effectLst/>
                        </a:rPr>
                        <a:t>As a car owner, I want to receive an estimated cost for repairs and services before booking.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>
                          <a:effectLst/>
                        </a:rPr>
                        <a:t>Should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>
                          <a:effectLst/>
                        </a:rPr>
                        <a:t>Backlog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600">
                          <a:effectLst/>
                        </a:rPr>
                        <a:t>1. Users receive an estimated cost before confirming service.</a:t>
                      </a:r>
                      <a:br>
                        <a:rPr lang="en-US" sz="1600">
                          <a:effectLst/>
                        </a:rPr>
                      </a:br>
                      <a:r>
                        <a:rPr lang="en-US" sz="1600">
                          <a:effectLst/>
                        </a:rPr>
                        <a:t>2. Breakdown of charges is provided.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Cost estimation engine based on service type and vehicle model.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Cost estimates should be generated instantly.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>
                          <a:effectLst/>
                        </a:rPr>
                        <a:t>6 days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>
                          <a:effectLst/>
                        </a:rPr>
                        <a:t>5 days</a:t>
                      </a:r>
                    </a:p>
                  </a:txBody>
                  <a:tcPr marL="22860" marR="22860" marT="0" marB="0" anchor="b"/>
                </a:tc>
                <a:extLst>
                  <a:ext uri="{0D108BD9-81ED-4DB2-BD59-A6C34878D82A}">
                    <a16:rowId xmlns:a16="http://schemas.microsoft.com/office/drawing/2014/main" val="3496668222"/>
                  </a:ext>
                </a:extLst>
              </a:tr>
              <a:tr h="1846426">
                <a:tc>
                  <a:txBody>
                    <a:bodyPr/>
                    <a:lstStyle/>
                    <a:p>
                      <a:r>
                        <a:rPr lang="en-IN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IN" sz="2000" dirty="0">
                          <a:effectLst/>
                        </a:rPr>
                        <a:t>Multi-Vehicle Management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Vehicle Management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>
                          <a:effectLst/>
                        </a:rPr>
                        <a:t>As a car owner, I want to manage multiple vehicles under one account to easily schedule services for each.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Should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Backlog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>
                          <a:effectLst/>
                        </a:rPr>
                        <a:t>1. Users can add, edit, and remove multiple vehicles.</a:t>
                      </a: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</a:rPr>
                        <a:t>2. Each vehicle has its own service history and scheduling options.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800" dirty="0">
                          <a:effectLst/>
                        </a:rPr>
                        <a:t>Vehicle data storage and user profile management.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dirty="0">
                          <a:effectLst/>
                        </a:rPr>
                        <a:t>System should allow seamless switching between vehicles.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 dirty="0">
                          <a:effectLst/>
                        </a:rPr>
                        <a:t>5 days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 dirty="0">
                          <a:effectLst/>
                        </a:rPr>
                        <a:t>4 days</a:t>
                      </a:r>
                    </a:p>
                  </a:txBody>
                  <a:tcPr marL="22860" marR="22860" marT="0" marB="0" anchor="b"/>
                </a:tc>
                <a:extLst>
                  <a:ext uri="{0D108BD9-81ED-4DB2-BD59-A6C34878D82A}">
                    <a16:rowId xmlns:a16="http://schemas.microsoft.com/office/drawing/2014/main" val="222529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114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8D9DE-877C-958B-19B3-B19BA597C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D72C2-1C36-1D6C-7429-50A113CBC063}"/>
              </a:ext>
            </a:extLst>
          </p:cNvPr>
          <p:cNvSpPr txBox="1"/>
          <p:nvPr/>
        </p:nvSpPr>
        <p:spPr>
          <a:xfrm>
            <a:off x="1524000" y="851770"/>
            <a:ext cx="70104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3200" dirty="0"/>
              <a:t>PRODUCT BACKLOG REFINEMENT</a:t>
            </a:r>
            <a:endParaRPr lang="en-IN" sz="32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77EC7D4-E429-464B-0A57-2753A7E78302}"/>
              </a:ext>
            </a:extLst>
          </p:cNvPr>
          <p:cNvGraphicFramePr>
            <a:graphicFrameLocks noGrp="1"/>
          </p:cNvGraphicFramePr>
          <p:nvPr/>
        </p:nvGraphicFramePr>
        <p:xfrm>
          <a:off x="1371600" y="2095500"/>
          <a:ext cx="15500959" cy="6985870"/>
        </p:xfrm>
        <a:graphic>
          <a:graphicData uri="http://schemas.openxmlformats.org/drawingml/2006/table">
            <a:tbl>
              <a:tblPr>
                <a:tableStyleId>{0505E3EF-67EA-436B-97B2-0124C06EBD24}</a:tableStyleId>
              </a:tblPr>
              <a:tblGrid>
                <a:gridCol w="15500959">
                  <a:extLst>
                    <a:ext uri="{9D8B030D-6E8A-4147-A177-3AD203B41FA5}">
                      <a16:colId xmlns:a16="http://schemas.microsoft.com/office/drawing/2014/main" val="3944963977"/>
                    </a:ext>
                  </a:extLst>
                </a:gridCol>
              </a:tblGrid>
              <a:tr h="698587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976792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39B222E-71DB-1C59-7E06-B59658C08E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470864"/>
              </p:ext>
            </p:extLst>
          </p:nvPr>
        </p:nvGraphicFramePr>
        <p:xfrm>
          <a:off x="0" y="1775466"/>
          <a:ext cx="18288004" cy="8511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2925">
                  <a:extLst>
                    <a:ext uri="{9D8B030D-6E8A-4147-A177-3AD203B41FA5}">
                      <a16:colId xmlns:a16="http://schemas.microsoft.com/office/drawing/2014/main" val="4071664957"/>
                    </a:ext>
                  </a:extLst>
                </a:gridCol>
                <a:gridCol w="1672925">
                  <a:extLst>
                    <a:ext uri="{9D8B030D-6E8A-4147-A177-3AD203B41FA5}">
                      <a16:colId xmlns:a16="http://schemas.microsoft.com/office/drawing/2014/main" val="428605255"/>
                    </a:ext>
                  </a:extLst>
                </a:gridCol>
                <a:gridCol w="1672925">
                  <a:extLst>
                    <a:ext uri="{9D8B030D-6E8A-4147-A177-3AD203B41FA5}">
                      <a16:colId xmlns:a16="http://schemas.microsoft.com/office/drawing/2014/main" val="3724297022"/>
                    </a:ext>
                  </a:extLst>
                </a:gridCol>
                <a:gridCol w="1672925">
                  <a:extLst>
                    <a:ext uri="{9D8B030D-6E8A-4147-A177-3AD203B41FA5}">
                      <a16:colId xmlns:a16="http://schemas.microsoft.com/office/drawing/2014/main" val="2723433656"/>
                    </a:ext>
                  </a:extLst>
                </a:gridCol>
                <a:gridCol w="1672925">
                  <a:extLst>
                    <a:ext uri="{9D8B030D-6E8A-4147-A177-3AD203B41FA5}">
                      <a16:colId xmlns:a16="http://schemas.microsoft.com/office/drawing/2014/main" val="3227392300"/>
                    </a:ext>
                  </a:extLst>
                </a:gridCol>
                <a:gridCol w="1558754">
                  <a:extLst>
                    <a:ext uri="{9D8B030D-6E8A-4147-A177-3AD203B41FA5}">
                      <a16:colId xmlns:a16="http://schemas.microsoft.com/office/drawing/2014/main" val="963303827"/>
                    </a:ext>
                  </a:extLst>
                </a:gridCol>
                <a:gridCol w="1672925">
                  <a:extLst>
                    <a:ext uri="{9D8B030D-6E8A-4147-A177-3AD203B41FA5}">
                      <a16:colId xmlns:a16="http://schemas.microsoft.com/office/drawing/2014/main" val="3978896266"/>
                    </a:ext>
                  </a:extLst>
                </a:gridCol>
                <a:gridCol w="1672925">
                  <a:extLst>
                    <a:ext uri="{9D8B030D-6E8A-4147-A177-3AD203B41FA5}">
                      <a16:colId xmlns:a16="http://schemas.microsoft.com/office/drawing/2014/main" val="2176417702"/>
                    </a:ext>
                  </a:extLst>
                </a:gridCol>
                <a:gridCol w="1672925">
                  <a:extLst>
                    <a:ext uri="{9D8B030D-6E8A-4147-A177-3AD203B41FA5}">
                      <a16:colId xmlns:a16="http://schemas.microsoft.com/office/drawing/2014/main" val="538888875"/>
                    </a:ext>
                  </a:extLst>
                </a:gridCol>
                <a:gridCol w="1672925">
                  <a:extLst>
                    <a:ext uri="{9D8B030D-6E8A-4147-A177-3AD203B41FA5}">
                      <a16:colId xmlns:a16="http://schemas.microsoft.com/office/drawing/2014/main" val="3100502588"/>
                    </a:ext>
                  </a:extLst>
                </a:gridCol>
                <a:gridCol w="1672925">
                  <a:extLst>
                    <a:ext uri="{9D8B030D-6E8A-4147-A177-3AD203B41FA5}">
                      <a16:colId xmlns:a16="http://schemas.microsoft.com/office/drawing/2014/main" val="2818099259"/>
                    </a:ext>
                  </a:extLst>
                </a:gridCol>
              </a:tblGrid>
              <a:tr h="108292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Feature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User Story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Priority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Acceptance Criteria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700" dirty="0"/>
                        <a:t>Dependencies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700" dirty="0"/>
                        <a:t>Performance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Estimated Effort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Estimated Completion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435206"/>
                  </a:ext>
                </a:extLst>
              </a:tr>
              <a:tr h="2561591">
                <a:tc>
                  <a:txBody>
                    <a:bodyPr/>
                    <a:lstStyle/>
                    <a:p>
                      <a:r>
                        <a:rPr lang="en-IN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000" dirty="0">
                          <a:effectLst/>
                        </a:rPr>
                        <a:t>Push Notifications for Service Updates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Notifications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dirty="0">
                          <a:effectLst/>
                        </a:rPr>
                        <a:t>As a user, I want to receive real-time push notifications for service updates, reminders, and promotions.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Should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Pending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>
                          <a:effectLst/>
                        </a:rPr>
                        <a:t>1. Users receive notifications for booking confirmations, service status, and mechanic arrival.</a:t>
                      </a: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</a:rPr>
                        <a:t>2. Users can enable or disable notifications from settings.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dirty="0">
                          <a:effectLst/>
                        </a:rPr>
                        <a:t>Notification system and user preferences management.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dirty="0">
                          <a:effectLst/>
                        </a:rPr>
                        <a:t>Notifications should be delivered within 2 seconds.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 dirty="0">
                          <a:effectLst/>
                        </a:rPr>
                        <a:t>4 days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 dirty="0">
                          <a:effectLst/>
                        </a:rPr>
                        <a:t>3 days</a:t>
                      </a:r>
                    </a:p>
                  </a:txBody>
                  <a:tcPr marL="22860" marR="22860" marT="0" marB="0" anchor="b"/>
                </a:tc>
                <a:extLst>
                  <a:ext uri="{0D108BD9-81ED-4DB2-BD59-A6C34878D82A}">
                    <a16:rowId xmlns:a16="http://schemas.microsoft.com/office/drawing/2014/main" val="2454192198"/>
                  </a:ext>
                </a:extLst>
              </a:tr>
              <a:tr h="2305432"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AI-Based Issue Diagnosis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>
                          <a:effectLst/>
                        </a:rPr>
                        <a:t>Diagnostics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As a car owner, I want an AI-powered tool to help diagnose basic vehicle issues based on symptoms I enter.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>
                          <a:effectLst/>
                        </a:rPr>
                        <a:t>Could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>
                          <a:effectLst/>
                        </a:rPr>
                        <a:t>Backlog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>
                          <a:effectLst/>
                        </a:rPr>
                        <a:t>1. Users can enter symptoms like strange noises or performance issues.</a:t>
                      </a: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</a:rPr>
                        <a:t>2. AI provides probable causes and suggests next steps.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1800">
                          <a:effectLst/>
                        </a:rPr>
                        <a:t>AI-powered symptom analysis engine.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Diagnosis should be provided within 5 seconds.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>
                          <a:effectLst/>
                        </a:rPr>
                        <a:t>7 days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>
                          <a:effectLst/>
                        </a:rPr>
                        <a:t>6 days</a:t>
                      </a:r>
                    </a:p>
                  </a:txBody>
                  <a:tcPr marL="22860" marR="22860" marT="0" marB="0" anchor="b"/>
                </a:tc>
                <a:extLst>
                  <a:ext uri="{0D108BD9-81ED-4DB2-BD59-A6C34878D82A}">
                    <a16:rowId xmlns:a16="http://schemas.microsoft.com/office/drawing/2014/main" val="1107427836"/>
                  </a:ext>
                </a:extLst>
              </a:tr>
              <a:tr h="2561591">
                <a:tc>
                  <a:txBody>
                    <a:bodyPr/>
                    <a:lstStyle/>
                    <a:p>
                      <a:r>
                        <a:rPr lang="en-IN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Roadside Battery Jumpstart Request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Roadside Assistance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dirty="0">
                          <a:effectLst/>
                        </a:rPr>
                        <a:t>As a stranded driver, I want to request a battery jumpstart service if my vehicle won’t start.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Must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000" dirty="0">
                          <a:effectLst/>
                        </a:rPr>
                        <a:t>Ready for Dev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>
                          <a:effectLst/>
                        </a:rPr>
                        <a:t>1. Users can request battery jumpstart assistance and share their location.</a:t>
                      </a:r>
                      <a:br>
                        <a:rPr lang="en-US" sz="1600" dirty="0">
                          <a:effectLst/>
                        </a:rPr>
                      </a:br>
                      <a:r>
                        <a:rPr lang="en-US" sz="1600" dirty="0">
                          <a:effectLst/>
                        </a:rPr>
                        <a:t>2. The nearest available service provider is assigned.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dirty="0">
                          <a:effectLst/>
                        </a:rPr>
                        <a:t>Service dispatch system and GPS tracking.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dirty="0">
                          <a:effectLst/>
                        </a:rPr>
                        <a:t>Response time should be within 3 minutes.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 dirty="0">
                          <a:effectLst/>
                        </a:rPr>
                        <a:t>5 days</a:t>
                      </a:r>
                    </a:p>
                  </a:txBody>
                  <a:tcPr marL="22860" marR="22860" marT="0" marB="0" anchor="b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IN" sz="2400" dirty="0">
                          <a:effectLst/>
                        </a:rPr>
                        <a:t>4 days</a:t>
                      </a:r>
                    </a:p>
                  </a:txBody>
                  <a:tcPr marL="22860" marR="22860" marT="0" marB="0" anchor="b"/>
                </a:tc>
                <a:extLst>
                  <a:ext uri="{0D108BD9-81ED-4DB2-BD59-A6C34878D82A}">
                    <a16:rowId xmlns:a16="http://schemas.microsoft.com/office/drawing/2014/main" val="349666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3227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359846-E9ED-3545-ADA7-01FAFBF37A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7C39E3A-D346-F1FE-484E-724F01777CC4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3CE1900-3BF1-EEDA-6270-EEFF912C9510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D6CC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85EB8B44-BFED-EC5D-004D-F0DBE8498A0C}"/>
              </a:ext>
            </a:extLst>
          </p:cNvPr>
          <p:cNvGrpSpPr/>
          <p:nvPr/>
        </p:nvGrpSpPr>
        <p:grpSpPr>
          <a:xfrm>
            <a:off x="0" y="38100"/>
            <a:ext cx="18288000" cy="10287000"/>
            <a:chOff x="0" y="0"/>
            <a:chExt cx="24384000" cy="13716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FFD5D71-E846-C01F-88DD-4E05407F6751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FECE6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730DC5BE-AEEE-81C9-9B4F-4AF451DBAC28}"/>
              </a:ext>
            </a:extLst>
          </p:cNvPr>
          <p:cNvGrpSpPr/>
          <p:nvPr/>
        </p:nvGrpSpPr>
        <p:grpSpPr>
          <a:xfrm>
            <a:off x="533400" y="308670"/>
            <a:ext cx="9445526" cy="2657921"/>
            <a:chOff x="0" y="0"/>
            <a:chExt cx="12594035" cy="3543895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0318199D-C4F8-A9DF-627C-AAF92656706E}"/>
                </a:ext>
              </a:extLst>
            </p:cNvPr>
            <p:cNvSpPr/>
            <p:nvPr/>
          </p:nvSpPr>
          <p:spPr>
            <a:xfrm>
              <a:off x="0" y="0"/>
              <a:ext cx="12594035" cy="3543895"/>
            </a:xfrm>
            <a:custGeom>
              <a:avLst/>
              <a:gdLst/>
              <a:ahLst/>
              <a:cxnLst/>
              <a:rect l="l" t="t" r="r" b="b"/>
              <a:pathLst>
                <a:path w="12594035" h="3543895">
                  <a:moveTo>
                    <a:pt x="0" y="0"/>
                  </a:moveTo>
                  <a:lnTo>
                    <a:pt x="12594035" y="0"/>
                  </a:lnTo>
                  <a:lnTo>
                    <a:pt x="12594035" y="3543895"/>
                  </a:lnTo>
                  <a:lnTo>
                    <a:pt x="0" y="35438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60B48ED4-455B-1936-057F-DC10761CC4B5}"/>
                </a:ext>
              </a:extLst>
            </p:cNvPr>
            <p:cNvSpPr txBox="1"/>
            <p:nvPr/>
          </p:nvSpPr>
          <p:spPr>
            <a:xfrm>
              <a:off x="0" y="-38100"/>
              <a:ext cx="12594035" cy="35819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282824"/>
                  </a:solidFill>
                  <a:latin typeface="Lato Bold"/>
                  <a:ea typeface="Lato Bold"/>
                  <a:cs typeface="Lato Bold"/>
                  <a:sym typeface="Lato Bold"/>
                </a:rPr>
                <a:t>Release Plan – GANTT Chart</a:t>
              </a:r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279B49B1-6DCF-CC19-45A9-A33E33D134C7}"/>
              </a:ext>
            </a:extLst>
          </p:cNvPr>
          <p:cNvGrpSpPr/>
          <p:nvPr/>
        </p:nvGrpSpPr>
        <p:grpSpPr>
          <a:xfrm>
            <a:off x="7850237" y="6004620"/>
            <a:ext cx="9445526" cy="1360885"/>
            <a:chOff x="0" y="0"/>
            <a:chExt cx="12594035" cy="1814513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7F2F5DCE-AF6D-8216-3AB7-E4DA12DEB724}"/>
                </a:ext>
              </a:extLst>
            </p:cNvPr>
            <p:cNvSpPr/>
            <p:nvPr/>
          </p:nvSpPr>
          <p:spPr>
            <a:xfrm>
              <a:off x="0" y="0"/>
              <a:ext cx="12594035" cy="1814513"/>
            </a:xfrm>
            <a:custGeom>
              <a:avLst/>
              <a:gdLst/>
              <a:ahLst/>
              <a:cxnLst/>
              <a:rect l="l" t="t" r="r" b="b"/>
              <a:pathLst>
                <a:path w="12594035" h="1814513">
                  <a:moveTo>
                    <a:pt x="0" y="0"/>
                  </a:moveTo>
                  <a:lnTo>
                    <a:pt x="12594035" y="0"/>
                  </a:lnTo>
                  <a:lnTo>
                    <a:pt x="12594035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F60A1E16-E1EA-4CA7-84B3-99A3E2FC82D1}"/>
                </a:ext>
              </a:extLst>
            </p:cNvPr>
            <p:cNvSpPr txBox="1"/>
            <p:nvPr/>
          </p:nvSpPr>
          <p:spPr>
            <a:xfrm>
              <a:off x="0" y="-95250"/>
              <a:ext cx="12594035" cy="19097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endParaRPr lang="en-US" sz="2187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75884D7C-F8ED-C186-84A8-4088A50F5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793542"/>
            <a:ext cx="14401800" cy="677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47563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DACDDA-403A-55F9-EAC9-7620B0E43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628900"/>
            <a:ext cx="15388828" cy="5638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D4C31E-0EE7-01FD-81C8-12EA4E824475}"/>
              </a:ext>
            </a:extLst>
          </p:cNvPr>
          <p:cNvSpPr txBox="1"/>
          <p:nvPr/>
        </p:nvSpPr>
        <p:spPr>
          <a:xfrm>
            <a:off x="1662545" y="1333500"/>
            <a:ext cx="13258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Updated Gantt Chart</a:t>
            </a:r>
            <a:endParaRPr lang="en-IN" sz="5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421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04C5F8-4C96-597F-18D8-3DB09CEC7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7FEFA8C-BD98-4B1A-A9F6-6E0B18E8567B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9E690F41-9131-81F5-0516-0AC9AD504C57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D6CC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136889F4-C844-1BD7-725D-F91D114C5A15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D0F417E-EAFB-CE8D-6A5C-DB7BF4363190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FECE6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A6757AFD-CC9C-0458-F06B-1928444DDF21}"/>
              </a:ext>
            </a:extLst>
          </p:cNvPr>
          <p:cNvGrpSpPr/>
          <p:nvPr/>
        </p:nvGrpSpPr>
        <p:grpSpPr>
          <a:xfrm>
            <a:off x="762000" y="571500"/>
            <a:ext cx="16533763" cy="5007917"/>
            <a:chOff x="-9450983" y="-3133328"/>
            <a:chExt cx="22045018" cy="6677223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BB0538A6-FF06-6412-79B5-7E30E833EC68}"/>
                </a:ext>
              </a:extLst>
            </p:cNvPr>
            <p:cNvSpPr/>
            <p:nvPr/>
          </p:nvSpPr>
          <p:spPr>
            <a:xfrm>
              <a:off x="0" y="0"/>
              <a:ext cx="12594035" cy="3543895"/>
            </a:xfrm>
            <a:custGeom>
              <a:avLst/>
              <a:gdLst/>
              <a:ahLst/>
              <a:cxnLst/>
              <a:rect l="l" t="t" r="r" b="b"/>
              <a:pathLst>
                <a:path w="12594035" h="3543895">
                  <a:moveTo>
                    <a:pt x="0" y="0"/>
                  </a:moveTo>
                  <a:lnTo>
                    <a:pt x="12594035" y="0"/>
                  </a:lnTo>
                  <a:lnTo>
                    <a:pt x="12594035" y="3543895"/>
                  </a:lnTo>
                  <a:lnTo>
                    <a:pt x="0" y="35438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50831CCA-B573-0145-C68A-CA44CA894831}"/>
                </a:ext>
              </a:extLst>
            </p:cNvPr>
            <p:cNvSpPr txBox="1"/>
            <p:nvPr/>
          </p:nvSpPr>
          <p:spPr>
            <a:xfrm>
              <a:off x="-9450983" y="-3133328"/>
              <a:ext cx="12594035" cy="35819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282824"/>
                  </a:solidFill>
                  <a:latin typeface="Lato Bold"/>
                  <a:ea typeface="Lato Bold"/>
                  <a:cs typeface="Lato Bold"/>
                  <a:sym typeface="Lato Bold"/>
                </a:rPr>
                <a:t>MICROSOFT PLANNER  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1AAAE2B4-787A-9F17-C9C6-A3FC4341B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1943612"/>
            <a:ext cx="13639800" cy="683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12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B704A-FF5E-31BB-1E84-9782D4F62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FFD57C4-7AB4-50F9-83A6-93DFDA3DC7CA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34DE16F-291F-CD80-7D4B-F85317598917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D6CC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6749F1DB-06FF-CEEE-554C-384C51238F10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52EA89BE-E031-B296-76F2-106E13196FA8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FECE6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2AD5C308-58FC-A9DA-2E0F-2D1F27D66068}"/>
              </a:ext>
            </a:extLst>
          </p:cNvPr>
          <p:cNvGrpSpPr/>
          <p:nvPr/>
        </p:nvGrpSpPr>
        <p:grpSpPr>
          <a:xfrm>
            <a:off x="762000" y="571500"/>
            <a:ext cx="16533763" cy="5007917"/>
            <a:chOff x="-9450983" y="-3133328"/>
            <a:chExt cx="22045018" cy="6677223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A3F561D-9CB5-95A6-39EE-26CBF185A2E0}"/>
                </a:ext>
              </a:extLst>
            </p:cNvPr>
            <p:cNvSpPr/>
            <p:nvPr/>
          </p:nvSpPr>
          <p:spPr>
            <a:xfrm>
              <a:off x="0" y="0"/>
              <a:ext cx="12594035" cy="3543895"/>
            </a:xfrm>
            <a:custGeom>
              <a:avLst/>
              <a:gdLst/>
              <a:ahLst/>
              <a:cxnLst/>
              <a:rect l="l" t="t" r="r" b="b"/>
              <a:pathLst>
                <a:path w="12594035" h="3543895">
                  <a:moveTo>
                    <a:pt x="0" y="0"/>
                  </a:moveTo>
                  <a:lnTo>
                    <a:pt x="12594035" y="0"/>
                  </a:lnTo>
                  <a:lnTo>
                    <a:pt x="12594035" y="3543895"/>
                  </a:lnTo>
                  <a:lnTo>
                    <a:pt x="0" y="35438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F57314CB-A2EE-6924-92A2-8BD388926720}"/>
                </a:ext>
              </a:extLst>
            </p:cNvPr>
            <p:cNvSpPr txBox="1"/>
            <p:nvPr/>
          </p:nvSpPr>
          <p:spPr>
            <a:xfrm>
              <a:off x="-9450983" y="-3133328"/>
              <a:ext cx="12594035" cy="35819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 dirty="0">
                  <a:solidFill>
                    <a:srgbClr val="282824"/>
                  </a:solidFill>
                  <a:latin typeface="Lato Bold"/>
                  <a:ea typeface="Lato Bold"/>
                  <a:cs typeface="Lato Bold"/>
                  <a:sym typeface="Lato Bold"/>
                </a:rPr>
                <a:t>MICROSOFT PLANNER  </a:t>
              </a:r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B05ED845-C527-69E0-1DFA-7B912B75F6CF}"/>
              </a:ext>
            </a:extLst>
          </p:cNvPr>
          <p:cNvGrpSpPr/>
          <p:nvPr/>
        </p:nvGrpSpPr>
        <p:grpSpPr>
          <a:xfrm>
            <a:off x="7850237" y="6004620"/>
            <a:ext cx="9445526" cy="1360885"/>
            <a:chOff x="0" y="0"/>
            <a:chExt cx="12594035" cy="1814513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A3EC329D-CB2C-4E13-E3CF-0DC53334C640}"/>
                </a:ext>
              </a:extLst>
            </p:cNvPr>
            <p:cNvSpPr/>
            <p:nvPr/>
          </p:nvSpPr>
          <p:spPr>
            <a:xfrm>
              <a:off x="0" y="0"/>
              <a:ext cx="12594035" cy="1814513"/>
            </a:xfrm>
            <a:custGeom>
              <a:avLst/>
              <a:gdLst/>
              <a:ahLst/>
              <a:cxnLst/>
              <a:rect l="l" t="t" r="r" b="b"/>
              <a:pathLst>
                <a:path w="12594035" h="1814513">
                  <a:moveTo>
                    <a:pt x="0" y="0"/>
                  </a:moveTo>
                  <a:lnTo>
                    <a:pt x="12594035" y="0"/>
                  </a:lnTo>
                  <a:lnTo>
                    <a:pt x="12594035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38A0C69B-0A36-6925-D3CB-114507A2AE41}"/>
                </a:ext>
              </a:extLst>
            </p:cNvPr>
            <p:cNvSpPr txBox="1"/>
            <p:nvPr/>
          </p:nvSpPr>
          <p:spPr>
            <a:xfrm>
              <a:off x="0" y="-95250"/>
              <a:ext cx="12594035" cy="19097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endParaRPr lang="en-US" sz="2187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D3D0951A-1844-2B97-F386-E82247468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459192"/>
            <a:ext cx="12649200" cy="609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577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5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A4AFAA-A9B9-EBC7-39D7-F5F42048C237}"/>
              </a:ext>
            </a:extLst>
          </p:cNvPr>
          <p:cNvSpPr txBox="1"/>
          <p:nvPr/>
        </p:nvSpPr>
        <p:spPr>
          <a:xfrm>
            <a:off x="1752600" y="2171700"/>
            <a:ext cx="15240000" cy="34009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sz="10000" dirty="0"/>
          </a:p>
          <a:p>
            <a:r>
              <a:rPr lang="en-US" sz="115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Architecture Diagrams</a:t>
            </a:r>
            <a:endParaRPr lang="en-IN" sz="115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59013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D6CC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FECE6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7850237" y="3137595"/>
            <a:ext cx="9445526" cy="1771947"/>
            <a:chOff x="0" y="0"/>
            <a:chExt cx="12594035" cy="23625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594035" cy="24006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282824"/>
                  </a:solidFill>
                  <a:latin typeface="Lato Bold"/>
                  <a:ea typeface="Lato Bold"/>
                  <a:cs typeface="Lato Bold"/>
                  <a:sym typeface="Lato Bold"/>
                </a:rPr>
                <a:t>                        Zerelö</a:t>
              </a:r>
            </a:p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282824"/>
                  </a:solidFill>
                  <a:latin typeface="Lato Bold"/>
                  <a:ea typeface="Lato Bold"/>
                  <a:cs typeface="Lato Bold"/>
                  <a:sym typeface="Lato Bold"/>
                </a:rPr>
                <a:t>Vehicle Breakdown Service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850237" y="5334744"/>
            <a:ext cx="9445526" cy="1814512"/>
            <a:chOff x="0" y="0"/>
            <a:chExt cx="12594035" cy="24193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4035" cy="2419350"/>
            </a:xfrm>
            <a:custGeom>
              <a:avLst/>
              <a:gdLst/>
              <a:ahLst/>
              <a:cxnLst/>
              <a:rect l="l" t="t" r="r" b="b"/>
              <a:pathLst>
                <a:path w="12594035" h="2419350">
                  <a:moveTo>
                    <a:pt x="0" y="0"/>
                  </a:moveTo>
                  <a:lnTo>
                    <a:pt x="12594035" y="0"/>
                  </a:lnTo>
                  <a:lnTo>
                    <a:pt x="12594035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12594035" cy="2514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This presentation outlines the development of a comprehensive vehicle breakdown system, designed to enhance roadside assistance and streamline the process of handling vehicle breakdowns. The project will aim to provide a user-friendly platform for both drivers and service providers.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C5DD67-8C81-B30F-63DE-EDD060DBB378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 w="88900" cmpd="sng">
            <a:solidFill>
              <a:srgbClr val="F0AC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2401A8-F0C3-8E43-030A-F38621DB7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723900"/>
            <a:ext cx="15011400" cy="89916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09B0F8-D326-8704-EA6F-34A177F029D4}"/>
              </a:ext>
            </a:extLst>
          </p:cNvPr>
          <p:cNvSpPr txBox="1"/>
          <p:nvPr/>
        </p:nvSpPr>
        <p:spPr>
          <a:xfrm>
            <a:off x="4337726" y="1077843"/>
            <a:ext cx="7244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ARCHITECTURE DIAGRAM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031461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64F0037-4AAC-42F3-EEFB-2CBBDC95E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90500"/>
            <a:ext cx="8305800" cy="1010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0737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BF3D08-EF41-06F9-9B93-D801D26F7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AEE05E0-3F87-A60E-EA8C-1A8E57A03754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CC8E88F-ED66-A5C6-541A-43E3F5926DF7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D6CC"/>
            </a:solidFill>
          </p:spPr>
          <p:txBody>
            <a:bodyPr/>
            <a:lstStyle/>
            <a:p>
              <a:endParaRPr lang="en-IN" dirty="0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90833D1C-B359-09CD-D3D1-F4C46DD8555C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37C2961-2C7B-F5F2-2A7F-9F95A40D7155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FECE6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98930FE6-C2DF-6E87-5DB0-C1B591CAEAEA}"/>
              </a:ext>
            </a:extLst>
          </p:cNvPr>
          <p:cNvGrpSpPr/>
          <p:nvPr/>
        </p:nvGrpSpPr>
        <p:grpSpPr>
          <a:xfrm>
            <a:off x="7850237" y="2921496"/>
            <a:ext cx="9445526" cy="2657921"/>
            <a:chOff x="0" y="0"/>
            <a:chExt cx="12594035" cy="3543895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6539996-5B45-49B8-D595-8A44AADE1932}"/>
                </a:ext>
              </a:extLst>
            </p:cNvPr>
            <p:cNvSpPr/>
            <p:nvPr/>
          </p:nvSpPr>
          <p:spPr>
            <a:xfrm>
              <a:off x="0" y="0"/>
              <a:ext cx="12594035" cy="3543895"/>
            </a:xfrm>
            <a:custGeom>
              <a:avLst/>
              <a:gdLst/>
              <a:ahLst/>
              <a:cxnLst/>
              <a:rect l="l" t="t" r="r" b="b"/>
              <a:pathLst>
                <a:path w="12594035" h="3543895">
                  <a:moveTo>
                    <a:pt x="0" y="0"/>
                  </a:moveTo>
                  <a:lnTo>
                    <a:pt x="12594035" y="0"/>
                  </a:lnTo>
                  <a:lnTo>
                    <a:pt x="12594035" y="3543895"/>
                  </a:lnTo>
                  <a:lnTo>
                    <a:pt x="0" y="35438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7E69563F-DD01-48F1-2E4B-ED882FC47AF0}"/>
                </a:ext>
              </a:extLst>
            </p:cNvPr>
            <p:cNvSpPr txBox="1"/>
            <p:nvPr/>
          </p:nvSpPr>
          <p:spPr>
            <a:xfrm>
              <a:off x="0" y="-38100"/>
              <a:ext cx="12594035" cy="35819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endParaRPr lang="en-US" sz="5562" b="1" dirty="0">
                <a:solidFill>
                  <a:srgbClr val="282824"/>
                </a:solidFill>
                <a:latin typeface="Lato Bold"/>
                <a:ea typeface="Lato Bold"/>
                <a:cs typeface="Lato Bold"/>
                <a:sym typeface="Lato Bold"/>
              </a:endParaRPr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AFE1FF9D-87E3-6357-847F-4378E1A9A2B4}"/>
              </a:ext>
            </a:extLst>
          </p:cNvPr>
          <p:cNvGrpSpPr/>
          <p:nvPr/>
        </p:nvGrpSpPr>
        <p:grpSpPr>
          <a:xfrm>
            <a:off x="7850237" y="6004620"/>
            <a:ext cx="9445526" cy="1360885"/>
            <a:chOff x="0" y="0"/>
            <a:chExt cx="12594035" cy="1814513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9CFBA532-4D5C-6340-5C4F-E68403130577}"/>
                </a:ext>
              </a:extLst>
            </p:cNvPr>
            <p:cNvSpPr/>
            <p:nvPr/>
          </p:nvSpPr>
          <p:spPr>
            <a:xfrm>
              <a:off x="0" y="0"/>
              <a:ext cx="12594035" cy="1814513"/>
            </a:xfrm>
            <a:custGeom>
              <a:avLst/>
              <a:gdLst/>
              <a:ahLst/>
              <a:cxnLst/>
              <a:rect l="l" t="t" r="r" b="b"/>
              <a:pathLst>
                <a:path w="12594035" h="1814513">
                  <a:moveTo>
                    <a:pt x="0" y="0"/>
                  </a:moveTo>
                  <a:lnTo>
                    <a:pt x="12594035" y="0"/>
                  </a:lnTo>
                  <a:lnTo>
                    <a:pt x="12594035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F756EE3B-49AD-9637-32B1-A65946F2EDF9}"/>
                </a:ext>
              </a:extLst>
            </p:cNvPr>
            <p:cNvSpPr txBox="1"/>
            <p:nvPr/>
          </p:nvSpPr>
          <p:spPr>
            <a:xfrm>
              <a:off x="0" y="-95250"/>
              <a:ext cx="12594035" cy="19097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endParaRPr lang="en-US" sz="2187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C850C323-3ABC-1A7C-0BEB-A608ACE0BB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002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D6CC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FECE6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92238" y="2731889"/>
            <a:ext cx="16303526" cy="1771947"/>
            <a:chOff x="0" y="0"/>
            <a:chExt cx="21738035" cy="236259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738034" cy="2362597"/>
            </a:xfrm>
            <a:custGeom>
              <a:avLst/>
              <a:gdLst/>
              <a:ahLst/>
              <a:cxnLst/>
              <a:rect l="l" t="t" r="r" b="b"/>
              <a:pathLst>
                <a:path w="21738034" h="2362597">
                  <a:moveTo>
                    <a:pt x="0" y="0"/>
                  </a:moveTo>
                  <a:lnTo>
                    <a:pt x="21738034" y="0"/>
                  </a:lnTo>
                  <a:lnTo>
                    <a:pt x="21738034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1738035" cy="24006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282824"/>
                  </a:solidFill>
                  <a:latin typeface="Lato Bold"/>
                  <a:ea typeface="Lato Bold"/>
                  <a:cs typeface="Lato Bold"/>
                  <a:sym typeface="Lato Bold"/>
                </a:rPr>
                <a:t>Understanding the Problem: Defining the Business Case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5212556"/>
            <a:ext cx="3544044" cy="442912"/>
            <a:chOff x="0" y="0"/>
            <a:chExt cx="4725392" cy="5905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282824"/>
                  </a:solidFill>
                  <a:latin typeface="Lato Bold"/>
                  <a:ea typeface="Lato Bold"/>
                  <a:cs typeface="Lato Bold"/>
                  <a:sym typeface="Lato Bold"/>
                </a:rPr>
                <a:t>Current Challenges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38" y="5938986"/>
            <a:ext cx="7805886" cy="1360885"/>
            <a:chOff x="0" y="0"/>
            <a:chExt cx="10407848" cy="181451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407848" cy="1814513"/>
            </a:xfrm>
            <a:custGeom>
              <a:avLst/>
              <a:gdLst/>
              <a:ahLst/>
              <a:cxnLst/>
              <a:rect l="l" t="t" r="r" b="b"/>
              <a:pathLst>
                <a:path w="10407848" h="1814513">
                  <a:moveTo>
                    <a:pt x="0" y="0"/>
                  </a:moveTo>
                  <a:lnTo>
                    <a:pt x="10407848" y="0"/>
                  </a:lnTo>
                  <a:lnTo>
                    <a:pt x="1040784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0"/>
              <a:ext cx="10407848" cy="19097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Inefficient communication, delayed assistance, lack of real-time data, and inconsistent service quality are common challenges faced by roadside assistance providers.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99401" y="5212556"/>
            <a:ext cx="3544044" cy="442912"/>
            <a:chOff x="0" y="0"/>
            <a:chExt cx="4725392" cy="5905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282824"/>
                  </a:solidFill>
                  <a:latin typeface="Lato Bold"/>
                  <a:ea typeface="Lato Bold"/>
                  <a:cs typeface="Lato Bold"/>
                  <a:sym typeface="Lato Bold"/>
                </a:rPr>
                <a:t>Business Case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99401" y="5938986"/>
            <a:ext cx="7805886" cy="1360885"/>
            <a:chOff x="0" y="0"/>
            <a:chExt cx="10407848" cy="181451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407848" cy="1814513"/>
            </a:xfrm>
            <a:custGeom>
              <a:avLst/>
              <a:gdLst/>
              <a:ahLst/>
              <a:cxnLst/>
              <a:rect l="l" t="t" r="r" b="b"/>
              <a:pathLst>
                <a:path w="10407848" h="1814513">
                  <a:moveTo>
                    <a:pt x="0" y="0"/>
                  </a:moveTo>
                  <a:lnTo>
                    <a:pt x="10407848" y="0"/>
                  </a:lnTo>
                  <a:lnTo>
                    <a:pt x="1040784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0"/>
              <a:ext cx="10407848" cy="19097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A new system will address these challenges, improve customer satisfaction, and enhance operational efficiency, creating a positive impact on the company's bottom line.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D6CC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FECE6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 descr="preencoded.png"/>
          <p:cNvSpPr/>
          <p:nvPr/>
        </p:nvSpPr>
        <p:spPr>
          <a:xfrm>
            <a:off x="11430001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980480" y="772120"/>
            <a:ext cx="9469041" cy="2626221"/>
            <a:chOff x="0" y="0"/>
            <a:chExt cx="12625388" cy="350162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625388" cy="3501629"/>
            </a:xfrm>
            <a:custGeom>
              <a:avLst/>
              <a:gdLst/>
              <a:ahLst/>
              <a:cxnLst/>
              <a:rect l="l" t="t" r="r" b="b"/>
              <a:pathLst>
                <a:path w="12625388" h="3501629">
                  <a:moveTo>
                    <a:pt x="0" y="0"/>
                  </a:moveTo>
                  <a:lnTo>
                    <a:pt x="12625388" y="0"/>
                  </a:lnTo>
                  <a:lnTo>
                    <a:pt x="12625388" y="3501629"/>
                  </a:lnTo>
                  <a:lnTo>
                    <a:pt x="0" y="35016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625388" cy="353020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b="1" dirty="0">
                  <a:solidFill>
                    <a:srgbClr val="282824"/>
                  </a:solidFill>
                  <a:latin typeface="Lato Bold"/>
                  <a:ea typeface="Lato Bold"/>
                  <a:cs typeface="Lato Bold"/>
                  <a:sym typeface="Lato Bold"/>
                </a:rPr>
                <a:t>Crafting the Problem Statement: Key Elements and Considerations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0480" y="4133552"/>
            <a:ext cx="630287" cy="630287"/>
            <a:chOff x="0" y="0"/>
            <a:chExt cx="840383" cy="84038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40359" cy="840359"/>
            </a:xfrm>
            <a:custGeom>
              <a:avLst/>
              <a:gdLst/>
              <a:ahLst/>
              <a:cxnLst/>
              <a:rect l="l" t="t" r="r" b="b"/>
              <a:pathLst>
                <a:path w="840359" h="840359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352" y="0"/>
                  </a:lnTo>
                  <a:cubicBezTo>
                    <a:pt x="815340" y="0"/>
                    <a:pt x="840359" y="25146"/>
                    <a:pt x="840359" y="56007"/>
                  </a:cubicBezTo>
                  <a:lnTo>
                    <a:pt x="840359" y="784352"/>
                  </a:lnTo>
                  <a:cubicBezTo>
                    <a:pt x="840359" y="815340"/>
                    <a:pt x="815213" y="840359"/>
                    <a:pt x="784352" y="840359"/>
                  </a:cubicBezTo>
                  <a:lnTo>
                    <a:pt x="56007" y="840359"/>
                  </a:lnTo>
                  <a:cubicBezTo>
                    <a:pt x="25146" y="840359"/>
                    <a:pt x="0" y="815340"/>
                    <a:pt x="0" y="784352"/>
                  </a:cubicBezTo>
                  <a:close/>
                </a:path>
              </a:pathLst>
            </a:custGeom>
            <a:solidFill>
              <a:srgbClr val="E5DFD2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73659" y="4238476"/>
            <a:ext cx="243780" cy="420291"/>
            <a:chOff x="0" y="0"/>
            <a:chExt cx="325040" cy="56038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25040" cy="560388"/>
            </a:xfrm>
            <a:custGeom>
              <a:avLst/>
              <a:gdLst/>
              <a:ahLst/>
              <a:cxnLst/>
              <a:rect l="l" t="t" r="r" b="b"/>
              <a:pathLst>
                <a:path w="325040" h="560388">
                  <a:moveTo>
                    <a:pt x="0" y="0"/>
                  </a:moveTo>
                  <a:lnTo>
                    <a:pt x="325040" y="0"/>
                  </a:lnTo>
                  <a:lnTo>
                    <a:pt x="325040" y="560388"/>
                  </a:lnTo>
                  <a:lnTo>
                    <a:pt x="0" y="5603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7150"/>
              <a:ext cx="325040" cy="5032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50"/>
                </a:lnSpc>
              </a:pPr>
              <a:r>
                <a:rPr lang="en-US" sz="3250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1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890861" y="4133552"/>
            <a:ext cx="3684091" cy="875408"/>
            <a:chOff x="0" y="0"/>
            <a:chExt cx="4912122" cy="116721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912122" cy="1167210"/>
            </a:xfrm>
            <a:custGeom>
              <a:avLst/>
              <a:gdLst/>
              <a:ahLst/>
              <a:cxnLst/>
              <a:rect l="l" t="t" r="r" b="b"/>
              <a:pathLst>
                <a:path w="4912122" h="1167210">
                  <a:moveTo>
                    <a:pt x="0" y="0"/>
                  </a:moveTo>
                  <a:lnTo>
                    <a:pt x="4912122" y="0"/>
                  </a:lnTo>
                  <a:lnTo>
                    <a:pt x="4912122" y="1167210"/>
                  </a:lnTo>
                  <a:lnTo>
                    <a:pt x="0" y="11672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19050"/>
              <a:ext cx="4912122" cy="118626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1. Inefficient Communication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890861" y="5176986"/>
            <a:ext cx="3684091" cy="1792486"/>
            <a:chOff x="0" y="0"/>
            <a:chExt cx="4912122" cy="23899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912122" cy="2389982"/>
            </a:xfrm>
            <a:custGeom>
              <a:avLst/>
              <a:gdLst/>
              <a:ahLst/>
              <a:cxnLst/>
              <a:rect l="l" t="t" r="r" b="b"/>
              <a:pathLst>
                <a:path w="4912122" h="2389982">
                  <a:moveTo>
                    <a:pt x="0" y="0"/>
                  </a:moveTo>
                  <a:lnTo>
                    <a:pt x="4912122" y="0"/>
                  </a:lnTo>
                  <a:lnTo>
                    <a:pt x="4912122" y="2389982"/>
                  </a:lnTo>
                  <a:lnTo>
                    <a:pt x="0" y="23899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0"/>
              <a:ext cx="4912122" cy="248523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Current communication channels are often slow and unreliable, leading to delays in assistance.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855048" y="4133552"/>
            <a:ext cx="630287" cy="630287"/>
            <a:chOff x="0" y="0"/>
            <a:chExt cx="840383" cy="84038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40359" cy="840359"/>
            </a:xfrm>
            <a:custGeom>
              <a:avLst/>
              <a:gdLst/>
              <a:ahLst/>
              <a:cxnLst/>
              <a:rect l="l" t="t" r="r" b="b"/>
              <a:pathLst>
                <a:path w="840359" h="840359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352" y="0"/>
                  </a:lnTo>
                  <a:cubicBezTo>
                    <a:pt x="815340" y="0"/>
                    <a:pt x="840359" y="25146"/>
                    <a:pt x="840359" y="56007"/>
                  </a:cubicBezTo>
                  <a:lnTo>
                    <a:pt x="840359" y="784352"/>
                  </a:lnTo>
                  <a:cubicBezTo>
                    <a:pt x="840359" y="815340"/>
                    <a:pt x="815213" y="840359"/>
                    <a:pt x="784352" y="840359"/>
                  </a:cubicBezTo>
                  <a:lnTo>
                    <a:pt x="56007" y="840359"/>
                  </a:lnTo>
                  <a:cubicBezTo>
                    <a:pt x="25146" y="840359"/>
                    <a:pt x="0" y="815340"/>
                    <a:pt x="0" y="784352"/>
                  </a:cubicBezTo>
                  <a:close/>
                </a:path>
              </a:pathLst>
            </a:custGeom>
            <a:solidFill>
              <a:srgbClr val="E5DFD2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048226" y="4238476"/>
            <a:ext cx="243780" cy="420291"/>
            <a:chOff x="0" y="0"/>
            <a:chExt cx="325040" cy="56038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325040" cy="560388"/>
            </a:xfrm>
            <a:custGeom>
              <a:avLst/>
              <a:gdLst/>
              <a:ahLst/>
              <a:cxnLst/>
              <a:rect l="l" t="t" r="r" b="b"/>
              <a:pathLst>
                <a:path w="325040" h="560388">
                  <a:moveTo>
                    <a:pt x="0" y="0"/>
                  </a:moveTo>
                  <a:lnTo>
                    <a:pt x="325040" y="0"/>
                  </a:lnTo>
                  <a:lnTo>
                    <a:pt x="325040" y="560388"/>
                  </a:lnTo>
                  <a:lnTo>
                    <a:pt x="0" y="5603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57150"/>
              <a:ext cx="325040" cy="5032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50"/>
                </a:lnSpc>
              </a:pPr>
              <a:r>
                <a:rPr lang="en-US" sz="3250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2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6765429" y="4133552"/>
            <a:ext cx="3684091" cy="875408"/>
            <a:chOff x="0" y="0"/>
            <a:chExt cx="4912122" cy="116721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912122" cy="1167210"/>
            </a:xfrm>
            <a:custGeom>
              <a:avLst/>
              <a:gdLst/>
              <a:ahLst/>
              <a:cxnLst/>
              <a:rect l="l" t="t" r="r" b="b"/>
              <a:pathLst>
                <a:path w="4912122" h="1167210">
                  <a:moveTo>
                    <a:pt x="0" y="0"/>
                  </a:moveTo>
                  <a:lnTo>
                    <a:pt x="4912122" y="0"/>
                  </a:lnTo>
                  <a:lnTo>
                    <a:pt x="4912122" y="1167210"/>
                  </a:lnTo>
                  <a:lnTo>
                    <a:pt x="0" y="11672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19050"/>
              <a:ext cx="4912122" cy="118626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2. Lack of Real-Time Data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6765429" y="5176986"/>
            <a:ext cx="3684091" cy="2240607"/>
            <a:chOff x="0" y="0"/>
            <a:chExt cx="4912122" cy="298747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912122" cy="2987477"/>
            </a:xfrm>
            <a:custGeom>
              <a:avLst/>
              <a:gdLst/>
              <a:ahLst/>
              <a:cxnLst/>
              <a:rect l="l" t="t" r="r" b="b"/>
              <a:pathLst>
                <a:path w="4912122" h="2987477">
                  <a:moveTo>
                    <a:pt x="0" y="0"/>
                  </a:moveTo>
                  <a:lnTo>
                    <a:pt x="4912122" y="0"/>
                  </a:lnTo>
                  <a:lnTo>
                    <a:pt x="4912122" y="2987477"/>
                  </a:lnTo>
                  <a:lnTo>
                    <a:pt x="0" y="29874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95250"/>
              <a:ext cx="4912122" cy="308272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Limited access to real-time data hinders service providers' ability to make informed decisions and optimize routes.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980480" y="8012757"/>
            <a:ext cx="630287" cy="630287"/>
            <a:chOff x="0" y="0"/>
            <a:chExt cx="840383" cy="840383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40359" cy="840359"/>
            </a:xfrm>
            <a:custGeom>
              <a:avLst/>
              <a:gdLst/>
              <a:ahLst/>
              <a:cxnLst/>
              <a:rect l="l" t="t" r="r" b="b"/>
              <a:pathLst>
                <a:path w="840359" h="840359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352" y="0"/>
                  </a:lnTo>
                  <a:cubicBezTo>
                    <a:pt x="815340" y="0"/>
                    <a:pt x="840359" y="25146"/>
                    <a:pt x="840359" y="56007"/>
                  </a:cubicBezTo>
                  <a:lnTo>
                    <a:pt x="840359" y="784352"/>
                  </a:lnTo>
                  <a:cubicBezTo>
                    <a:pt x="840359" y="815340"/>
                    <a:pt x="815213" y="840359"/>
                    <a:pt x="784352" y="840359"/>
                  </a:cubicBezTo>
                  <a:lnTo>
                    <a:pt x="56007" y="840359"/>
                  </a:lnTo>
                  <a:cubicBezTo>
                    <a:pt x="25146" y="840359"/>
                    <a:pt x="0" y="815340"/>
                    <a:pt x="0" y="784352"/>
                  </a:cubicBezTo>
                  <a:close/>
                </a:path>
              </a:pathLst>
            </a:custGeom>
            <a:solidFill>
              <a:srgbClr val="E5DFD2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173659" y="8117681"/>
            <a:ext cx="243780" cy="420291"/>
            <a:chOff x="0" y="0"/>
            <a:chExt cx="325040" cy="560388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325040" cy="560388"/>
            </a:xfrm>
            <a:custGeom>
              <a:avLst/>
              <a:gdLst/>
              <a:ahLst/>
              <a:cxnLst/>
              <a:rect l="l" t="t" r="r" b="b"/>
              <a:pathLst>
                <a:path w="325040" h="560388">
                  <a:moveTo>
                    <a:pt x="0" y="0"/>
                  </a:moveTo>
                  <a:lnTo>
                    <a:pt x="325040" y="0"/>
                  </a:lnTo>
                  <a:lnTo>
                    <a:pt x="325040" y="560388"/>
                  </a:lnTo>
                  <a:lnTo>
                    <a:pt x="0" y="5603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57150"/>
              <a:ext cx="325040" cy="5032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250"/>
                </a:lnSpc>
              </a:pPr>
              <a:r>
                <a:rPr lang="en-US" sz="3250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3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890861" y="8012757"/>
            <a:ext cx="4743896" cy="437704"/>
            <a:chOff x="0" y="0"/>
            <a:chExt cx="6325195" cy="583605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6325195" cy="583605"/>
            </a:xfrm>
            <a:custGeom>
              <a:avLst/>
              <a:gdLst/>
              <a:ahLst/>
              <a:cxnLst/>
              <a:rect l="l" t="t" r="r" b="b"/>
              <a:pathLst>
                <a:path w="6325195" h="583605">
                  <a:moveTo>
                    <a:pt x="0" y="0"/>
                  </a:moveTo>
                  <a:lnTo>
                    <a:pt x="6325195" y="0"/>
                  </a:lnTo>
                  <a:lnTo>
                    <a:pt x="6325195" y="583605"/>
                  </a:lnTo>
                  <a:lnTo>
                    <a:pt x="0" y="5836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9" name="TextBox 39"/>
            <p:cNvSpPr txBox="1"/>
            <p:nvPr/>
          </p:nvSpPr>
          <p:spPr>
            <a:xfrm>
              <a:off x="0" y="-19050"/>
              <a:ext cx="6325195" cy="60265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3. Inconsistent Service Quality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890861" y="8618487"/>
            <a:ext cx="8558659" cy="896242"/>
            <a:chOff x="0" y="0"/>
            <a:chExt cx="11411545" cy="119499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11411545" cy="1194990"/>
            </a:xfrm>
            <a:custGeom>
              <a:avLst/>
              <a:gdLst/>
              <a:ahLst/>
              <a:cxnLst/>
              <a:rect l="l" t="t" r="r" b="b"/>
              <a:pathLst>
                <a:path w="11411545" h="1194990">
                  <a:moveTo>
                    <a:pt x="0" y="0"/>
                  </a:moveTo>
                  <a:lnTo>
                    <a:pt x="11411545" y="0"/>
                  </a:lnTo>
                  <a:lnTo>
                    <a:pt x="11411545" y="1194990"/>
                  </a:lnTo>
                  <a:lnTo>
                    <a:pt x="0" y="11949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95250"/>
              <a:ext cx="11411545" cy="129024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Varying service quality can lead to customer dissatisfaction and negatively impact the company's reputation.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D6CC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FECE6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18288000" cy="3544044"/>
          </a:xfrm>
          <a:custGeom>
            <a:avLst/>
            <a:gdLst/>
            <a:ahLst/>
            <a:cxnLst/>
            <a:rect l="l" t="t" r="r" b="b"/>
            <a:pathLst>
              <a:path w="18288000" h="3544044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" r="-10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992238" y="4546401"/>
            <a:ext cx="16303526" cy="1771947"/>
            <a:chOff x="0" y="0"/>
            <a:chExt cx="21738035" cy="23625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738034" cy="2362597"/>
            </a:xfrm>
            <a:custGeom>
              <a:avLst/>
              <a:gdLst/>
              <a:ahLst/>
              <a:cxnLst/>
              <a:rect l="l" t="t" r="r" b="b"/>
              <a:pathLst>
                <a:path w="21738034" h="2362597">
                  <a:moveTo>
                    <a:pt x="0" y="0"/>
                  </a:moveTo>
                  <a:lnTo>
                    <a:pt x="21738034" y="0"/>
                  </a:lnTo>
                  <a:lnTo>
                    <a:pt x="21738034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1738035" cy="24006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282824"/>
                  </a:solidFill>
                  <a:latin typeface="Lato Bold"/>
                  <a:ea typeface="Lato Bold"/>
                  <a:cs typeface="Lato Bold"/>
                  <a:sym typeface="Lato Bold"/>
                </a:rPr>
                <a:t>Stakeholder Analysis: Identifying Key Stakeholders and Their Needs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6743551"/>
            <a:ext cx="5245447" cy="2540943"/>
            <a:chOff x="0" y="0"/>
            <a:chExt cx="6993930" cy="338792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94017" cy="3387979"/>
            </a:xfrm>
            <a:custGeom>
              <a:avLst/>
              <a:gdLst/>
              <a:ahLst/>
              <a:cxnLst/>
              <a:rect l="l" t="t" r="r" b="b"/>
              <a:pathLst>
                <a:path w="6994017" h="33879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937248" y="0"/>
                  </a:lnTo>
                  <a:cubicBezTo>
                    <a:pt x="6968617" y="0"/>
                    <a:pt x="6994017" y="25400"/>
                    <a:pt x="6994017" y="56769"/>
                  </a:cubicBezTo>
                  <a:lnTo>
                    <a:pt x="6994017" y="3331210"/>
                  </a:lnTo>
                  <a:cubicBezTo>
                    <a:pt x="6994017" y="3362579"/>
                    <a:pt x="6968617" y="3387979"/>
                    <a:pt x="6937248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E5DFD2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75755" y="7027069"/>
            <a:ext cx="3544044" cy="442912"/>
            <a:chOff x="0" y="0"/>
            <a:chExt cx="4725392" cy="5905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Drivers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75755" y="7640091"/>
            <a:ext cx="4678412" cy="907256"/>
            <a:chOff x="0" y="0"/>
            <a:chExt cx="6237883" cy="120967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237883" cy="1209675"/>
            </a:xfrm>
            <a:custGeom>
              <a:avLst/>
              <a:gdLst/>
              <a:ahLst/>
              <a:cxnLst/>
              <a:rect l="l" t="t" r="r" b="b"/>
              <a:pathLst>
                <a:path w="6237883" h="1209675">
                  <a:moveTo>
                    <a:pt x="0" y="0"/>
                  </a:moveTo>
                  <a:lnTo>
                    <a:pt x="6237883" y="0"/>
                  </a:lnTo>
                  <a:lnTo>
                    <a:pt x="623788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6237883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Seek prompt, reliable, and transparent roadside assistance.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521202" y="6743551"/>
            <a:ext cx="5245447" cy="2540943"/>
            <a:chOff x="0" y="0"/>
            <a:chExt cx="6993930" cy="338792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994017" cy="3387979"/>
            </a:xfrm>
            <a:custGeom>
              <a:avLst/>
              <a:gdLst/>
              <a:ahLst/>
              <a:cxnLst/>
              <a:rect l="l" t="t" r="r" b="b"/>
              <a:pathLst>
                <a:path w="6994017" h="33879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937248" y="0"/>
                  </a:lnTo>
                  <a:cubicBezTo>
                    <a:pt x="6968617" y="0"/>
                    <a:pt x="6994017" y="25400"/>
                    <a:pt x="6994017" y="56769"/>
                  </a:cubicBezTo>
                  <a:lnTo>
                    <a:pt x="6994017" y="3331210"/>
                  </a:lnTo>
                  <a:cubicBezTo>
                    <a:pt x="6994017" y="3362579"/>
                    <a:pt x="6968617" y="3387979"/>
                    <a:pt x="6937248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E5DFD2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804720" y="7027069"/>
            <a:ext cx="3544044" cy="442912"/>
            <a:chOff x="0" y="0"/>
            <a:chExt cx="4725392" cy="59055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Service Providers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804720" y="7640091"/>
            <a:ext cx="4678412" cy="1360885"/>
            <a:chOff x="0" y="0"/>
            <a:chExt cx="6237883" cy="181451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237883" cy="1814513"/>
            </a:xfrm>
            <a:custGeom>
              <a:avLst/>
              <a:gdLst/>
              <a:ahLst/>
              <a:cxnLst/>
              <a:rect l="l" t="t" r="r" b="b"/>
              <a:pathLst>
                <a:path w="6237883" h="1814513">
                  <a:moveTo>
                    <a:pt x="0" y="0"/>
                  </a:moveTo>
                  <a:lnTo>
                    <a:pt x="6237883" y="0"/>
                  </a:lnTo>
                  <a:lnTo>
                    <a:pt x="6237883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95250"/>
              <a:ext cx="6237883" cy="19097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Require efficient routing, real-time data access, and seamless communication.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050166" y="6743551"/>
            <a:ext cx="5245447" cy="2540943"/>
            <a:chOff x="0" y="0"/>
            <a:chExt cx="6993930" cy="338792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994017" cy="3387979"/>
            </a:xfrm>
            <a:custGeom>
              <a:avLst/>
              <a:gdLst/>
              <a:ahLst/>
              <a:cxnLst/>
              <a:rect l="l" t="t" r="r" b="b"/>
              <a:pathLst>
                <a:path w="6994017" h="3387979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937248" y="0"/>
                  </a:lnTo>
                  <a:cubicBezTo>
                    <a:pt x="6968617" y="0"/>
                    <a:pt x="6994017" y="25400"/>
                    <a:pt x="6994017" y="56769"/>
                  </a:cubicBezTo>
                  <a:lnTo>
                    <a:pt x="6994017" y="3331210"/>
                  </a:lnTo>
                  <a:cubicBezTo>
                    <a:pt x="6994017" y="3362579"/>
                    <a:pt x="6968617" y="3387979"/>
                    <a:pt x="6937248" y="3387979"/>
                  </a:cubicBezTo>
                  <a:lnTo>
                    <a:pt x="56769" y="3387979"/>
                  </a:lnTo>
                  <a:cubicBezTo>
                    <a:pt x="25400" y="3387979"/>
                    <a:pt x="0" y="3362579"/>
                    <a:pt x="0" y="3331210"/>
                  </a:cubicBezTo>
                  <a:close/>
                </a:path>
              </a:pathLst>
            </a:custGeom>
            <a:solidFill>
              <a:srgbClr val="E5DFD2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2333685" y="7027069"/>
            <a:ext cx="3544044" cy="442912"/>
            <a:chOff x="0" y="0"/>
            <a:chExt cx="4725392" cy="59055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Management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2333685" y="7640091"/>
            <a:ext cx="4678413" cy="1360885"/>
            <a:chOff x="0" y="0"/>
            <a:chExt cx="6237883" cy="181451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6237883" cy="1814513"/>
            </a:xfrm>
            <a:custGeom>
              <a:avLst/>
              <a:gdLst/>
              <a:ahLst/>
              <a:cxnLst/>
              <a:rect l="l" t="t" r="r" b="b"/>
              <a:pathLst>
                <a:path w="6237883" h="1814513">
                  <a:moveTo>
                    <a:pt x="0" y="0"/>
                  </a:moveTo>
                  <a:lnTo>
                    <a:pt x="6237883" y="0"/>
                  </a:lnTo>
                  <a:lnTo>
                    <a:pt x="6237883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95250"/>
              <a:ext cx="6237883" cy="19097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Demand improved operational efficiency, reduced costs, and enhanced customer satisfaction.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D6CC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FECE6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7826127" y="763041"/>
            <a:ext cx="9493746" cy="1728788"/>
            <a:chOff x="0" y="0"/>
            <a:chExt cx="12658328" cy="230505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658328" cy="2305050"/>
            </a:xfrm>
            <a:custGeom>
              <a:avLst/>
              <a:gdLst/>
              <a:ahLst/>
              <a:cxnLst/>
              <a:rect l="l" t="t" r="r" b="b"/>
              <a:pathLst>
                <a:path w="12658328" h="2305050">
                  <a:moveTo>
                    <a:pt x="0" y="0"/>
                  </a:moveTo>
                  <a:lnTo>
                    <a:pt x="12658328" y="0"/>
                  </a:lnTo>
                  <a:lnTo>
                    <a:pt x="12658328" y="2305050"/>
                  </a:lnTo>
                  <a:lnTo>
                    <a:pt x="0" y="23050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658328" cy="23336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49"/>
                </a:lnSpc>
              </a:pPr>
              <a:r>
                <a:rPr lang="en-US" sz="5437" b="1">
                  <a:solidFill>
                    <a:srgbClr val="282824"/>
                  </a:solidFill>
                  <a:latin typeface="Lato Bold"/>
                  <a:ea typeface="Lato Bold"/>
                  <a:cs typeface="Lato Bold"/>
                  <a:sym typeface="Lato Bold"/>
                </a:rPr>
                <a:t>Proposed Solution: Aligning with Business Objectives</a:t>
              </a:r>
            </a:p>
          </p:txBody>
        </p:sp>
      </p:grpSp>
      <p:sp>
        <p:nvSpPr>
          <p:cNvPr id="10" name="Freeform 10" descr="preencoded.png"/>
          <p:cNvSpPr/>
          <p:nvPr/>
        </p:nvSpPr>
        <p:spPr>
          <a:xfrm>
            <a:off x="7826127" y="2906614"/>
            <a:ext cx="691455" cy="691455"/>
          </a:xfrm>
          <a:custGeom>
            <a:avLst/>
            <a:gdLst/>
            <a:ahLst/>
            <a:cxnLst/>
            <a:rect l="l" t="t" r="r" b="b"/>
            <a:pathLst>
              <a:path w="691455" h="691455">
                <a:moveTo>
                  <a:pt x="0" y="0"/>
                </a:moveTo>
                <a:lnTo>
                  <a:pt x="691455" y="0"/>
                </a:lnTo>
                <a:lnTo>
                  <a:pt x="691455" y="691455"/>
                </a:lnTo>
                <a:lnTo>
                  <a:pt x="0" y="6914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1" name="Group 11"/>
          <p:cNvGrpSpPr/>
          <p:nvPr/>
        </p:nvGrpSpPr>
        <p:grpSpPr>
          <a:xfrm>
            <a:off x="7826127" y="3874591"/>
            <a:ext cx="3457724" cy="432047"/>
            <a:chOff x="0" y="0"/>
            <a:chExt cx="4610298" cy="57606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610298" cy="576063"/>
            </a:xfrm>
            <a:custGeom>
              <a:avLst/>
              <a:gdLst/>
              <a:ahLst/>
              <a:cxnLst/>
              <a:rect l="l" t="t" r="r" b="b"/>
              <a:pathLst>
                <a:path w="4610298" h="576063">
                  <a:moveTo>
                    <a:pt x="0" y="0"/>
                  </a:moveTo>
                  <a:lnTo>
                    <a:pt x="4610298" y="0"/>
                  </a:lnTo>
                  <a:lnTo>
                    <a:pt x="4610298" y="576063"/>
                  </a:lnTo>
                  <a:lnTo>
                    <a:pt x="0" y="5760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4610298" cy="5951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Real-Time Tracking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826127" y="4472582"/>
            <a:ext cx="4539406" cy="1327845"/>
            <a:chOff x="0" y="0"/>
            <a:chExt cx="6052542" cy="177046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052542" cy="1770460"/>
            </a:xfrm>
            <a:custGeom>
              <a:avLst/>
              <a:gdLst/>
              <a:ahLst/>
              <a:cxnLst/>
              <a:rect l="l" t="t" r="r" b="b"/>
              <a:pathLst>
                <a:path w="6052542" h="1770460">
                  <a:moveTo>
                    <a:pt x="0" y="0"/>
                  </a:moveTo>
                  <a:lnTo>
                    <a:pt x="6052542" y="0"/>
                  </a:lnTo>
                  <a:lnTo>
                    <a:pt x="6052542" y="1770460"/>
                  </a:lnTo>
                  <a:lnTo>
                    <a:pt x="0" y="17704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6052542" cy="18657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125" dirty="0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Monitor vehicle locations, service provider routes, and ETA for improved efficiency.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12780317" y="2906614"/>
            <a:ext cx="691455" cy="691455"/>
          </a:xfrm>
          <a:custGeom>
            <a:avLst/>
            <a:gdLst/>
            <a:ahLst/>
            <a:cxnLst/>
            <a:rect l="l" t="t" r="r" b="b"/>
            <a:pathLst>
              <a:path w="691455" h="691455">
                <a:moveTo>
                  <a:pt x="0" y="0"/>
                </a:moveTo>
                <a:lnTo>
                  <a:pt x="691455" y="0"/>
                </a:lnTo>
                <a:lnTo>
                  <a:pt x="691455" y="691455"/>
                </a:lnTo>
                <a:lnTo>
                  <a:pt x="0" y="6914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18" name="Group 18"/>
          <p:cNvGrpSpPr/>
          <p:nvPr/>
        </p:nvGrpSpPr>
        <p:grpSpPr>
          <a:xfrm>
            <a:off x="12780317" y="3874591"/>
            <a:ext cx="4003922" cy="432047"/>
            <a:chOff x="0" y="0"/>
            <a:chExt cx="5338563" cy="57606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338563" cy="576063"/>
            </a:xfrm>
            <a:custGeom>
              <a:avLst/>
              <a:gdLst/>
              <a:ahLst/>
              <a:cxnLst/>
              <a:rect l="l" t="t" r="r" b="b"/>
              <a:pathLst>
                <a:path w="5338563" h="576063">
                  <a:moveTo>
                    <a:pt x="0" y="0"/>
                  </a:moveTo>
                  <a:lnTo>
                    <a:pt x="5338563" y="0"/>
                  </a:lnTo>
                  <a:lnTo>
                    <a:pt x="5338563" y="576063"/>
                  </a:lnTo>
                  <a:lnTo>
                    <a:pt x="0" y="5760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5338563" cy="5951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Two-Way Communication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780317" y="4472582"/>
            <a:ext cx="4539555" cy="1327845"/>
            <a:chOff x="0" y="0"/>
            <a:chExt cx="6052740" cy="177046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052740" cy="1770460"/>
            </a:xfrm>
            <a:custGeom>
              <a:avLst/>
              <a:gdLst/>
              <a:ahLst/>
              <a:cxnLst/>
              <a:rect l="l" t="t" r="r" b="b"/>
              <a:pathLst>
                <a:path w="6052740" h="1770460">
                  <a:moveTo>
                    <a:pt x="0" y="0"/>
                  </a:moveTo>
                  <a:lnTo>
                    <a:pt x="6052740" y="0"/>
                  </a:lnTo>
                  <a:lnTo>
                    <a:pt x="6052740" y="1770460"/>
                  </a:lnTo>
                  <a:lnTo>
                    <a:pt x="0" y="17704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95250"/>
              <a:ext cx="6052740" cy="18657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Enable direct communication between drivers, service providers, and customer support.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7826127" y="6630144"/>
            <a:ext cx="691455" cy="691455"/>
          </a:xfrm>
          <a:custGeom>
            <a:avLst/>
            <a:gdLst/>
            <a:ahLst/>
            <a:cxnLst/>
            <a:rect l="l" t="t" r="r" b="b"/>
            <a:pathLst>
              <a:path w="691455" h="691455">
                <a:moveTo>
                  <a:pt x="0" y="0"/>
                </a:moveTo>
                <a:lnTo>
                  <a:pt x="691455" y="0"/>
                </a:lnTo>
                <a:lnTo>
                  <a:pt x="691455" y="691455"/>
                </a:lnTo>
                <a:lnTo>
                  <a:pt x="0" y="6914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25" name="Group 25"/>
          <p:cNvGrpSpPr/>
          <p:nvPr/>
        </p:nvGrpSpPr>
        <p:grpSpPr>
          <a:xfrm>
            <a:off x="7826127" y="7598122"/>
            <a:ext cx="3457724" cy="432047"/>
            <a:chOff x="0" y="0"/>
            <a:chExt cx="4610298" cy="57606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610298" cy="576063"/>
            </a:xfrm>
            <a:custGeom>
              <a:avLst/>
              <a:gdLst/>
              <a:ahLst/>
              <a:cxnLst/>
              <a:rect l="l" t="t" r="r" b="b"/>
              <a:pathLst>
                <a:path w="4610298" h="576063">
                  <a:moveTo>
                    <a:pt x="0" y="0"/>
                  </a:moveTo>
                  <a:lnTo>
                    <a:pt x="4610298" y="0"/>
                  </a:lnTo>
                  <a:lnTo>
                    <a:pt x="4610298" y="576063"/>
                  </a:lnTo>
                  <a:lnTo>
                    <a:pt x="0" y="5760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19050"/>
              <a:ext cx="4610298" cy="5951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4A4A45"/>
                  </a:solidFill>
                  <a:latin typeface="Lato Bold"/>
                  <a:ea typeface="Lato Bold"/>
                  <a:cs typeface="Lato Bold"/>
                  <a:sym typeface="Lato Bold"/>
                </a:rPr>
                <a:t>Data Analytics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826127" y="8196114"/>
            <a:ext cx="4539406" cy="1327845"/>
            <a:chOff x="0" y="0"/>
            <a:chExt cx="6052542" cy="177046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052542" cy="1770460"/>
            </a:xfrm>
            <a:custGeom>
              <a:avLst/>
              <a:gdLst/>
              <a:ahLst/>
              <a:cxnLst/>
              <a:rect l="l" t="t" r="r" b="b"/>
              <a:pathLst>
                <a:path w="6052542" h="1770460">
                  <a:moveTo>
                    <a:pt x="0" y="0"/>
                  </a:moveTo>
                  <a:lnTo>
                    <a:pt x="6052542" y="0"/>
                  </a:lnTo>
                  <a:lnTo>
                    <a:pt x="6052542" y="1770460"/>
                  </a:lnTo>
                  <a:lnTo>
                    <a:pt x="0" y="17704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95250"/>
              <a:ext cx="6052542" cy="18657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4A4A45"/>
                  </a:solidFill>
                  <a:latin typeface="Lato"/>
                  <a:ea typeface="Lato"/>
                  <a:cs typeface="Lato"/>
                  <a:sym typeface="Lato"/>
                </a:rPr>
                <a:t>Generate reports and insights to optimize operations, improve service quality, and identify trends.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DBA500"/>
            </a:gs>
            <a:gs pos="100000">
              <a:srgbClr val="ECB200"/>
            </a:gs>
            <a:gs pos="60000">
              <a:srgbClr val="B88B00"/>
            </a:gs>
            <a:gs pos="92000">
              <a:srgbClr val="FFC000"/>
            </a:gs>
            <a:gs pos="0">
              <a:schemeClr val="bg1">
                <a:alpha val="1000"/>
              </a:schemeClr>
            </a:gs>
            <a:gs pos="100000">
              <a:srgbClr val="FFC000">
                <a:alpha val="70000"/>
                <a:lumMod val="89000"/>
                <a:lumOff val="11000"/>
              </a:srgbClr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05DFE19-F631-0963-3CBC-47532441BC78}"/>
              </a:ext>
            </a:extLst>
          </p:cNvPr>
          <p:cNvSpPr txBox="1"/>
          <p:nvPr/>
        </p:nvSpPr>
        <p:spPr>
          <a:xfrm>
            <a:off x="1943103" y="1473198"/>
            <a:ext cx="14401794" cy="195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USER STORIES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8D4C16-7FD9-DBFA-9E34-F55116C6CEA6}"/>
              </a:ext>
            </a:extLst>
          </p:cNvPr>
          <p:cNvSpPr txBox="1"/>
          <p:nvPr/>
        </p:nvSpPr>
        <p:spPr>
          <a:xfrm>
            <a:off x="1676403" y="3162300"/>
            <a:ext cx="14401794" cy="497840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5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User Story 1: User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endParaRPr lang="en-US" sz="5100" b="1" dirty="0">
              <a:solidFill>
                <a:schemeClr val="tx1">
                  <a:lumMod val="85000"/>
                  <a:lumOff val="1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As a Vehicle Owner,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 want Request Service for a vehicle for a vehicle and a break down service quickly via mobile app,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 that I can get help in case of an emergency without delay.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3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Acceptance Criteria :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 can enter my location and issue details in the app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 receive confirmation of my request and an estimated arrival time of the service provider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 am notified when the service provider in enroute.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DD53D0-E4DC-2344-B9D7-954719656C25}"/>
              </a:ext>
            </a:extLst>
          </p:cNvPr>
          <p:cNvSpPr txBox="1"/>
          <p:nvPr/>
        </p:nvSpPr>
        <p:spPr>
          <a:xfrm>
            <a:off x="1295400" y="5475745"/>
            <a:ext cx="15163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58345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DBA500"/>
            </a:gs>
            <a:gs pos="100000">
              <a:srgbClr val="ECB200"/>
            </a:gs>
            <a:gs pos="60000">
              <a:srgbClr val="B88B00"/>
            </a:gs>
            <a:gs pos="92000">
              <a:srgbClr val="FFC000"/>
            </a:gs>
            <a:gs pos="0">
              <a:schemeClr val="bg1">
                <a:alpha val="0"/>
              </a:schemeClr>
            </a:gs>
            <a:gs pos="100000">
              <a:srgbClr val="FFC000">
                <a:alpha val="70000"/>
                <a:lumMod val="89000"/>
                <a:lumOff val="11000"/>
              </a:srgbClr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76F98F-95EE-FBBD-E7DB-D51678B52027}"/>
              </a:ext>
            </a:extLst>
          </p:cNvPr>
          <p:cNvSpPr txBox="1"/>
          <p:nvPr/>
        </p:nvSpPr>
        <p:spPr>
          <a:xfrm>
            <a:off x="1943103" y="1473198"/>
            <a:ext cx="14401794" cy="195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400" dirty="0">
              <a:ln w="3175" cmpd="sng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ED6A1C-59FD-32FA-BF7C-1CE71C9DF93E}"/>
              </a:ext>
            </a:extLst>
          </p:cNvPr>
          <p:cNvSpPr txBox="1"/>
          <p:nvPr/>
        </p:nvSpPr>
        <p:spPr>
          <a:xfrm>
            <a:off x="1676400" y="1864594"/>
            <a:ext cx="14401794" cy="50292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25000" lnSpcReduction="20000"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User Story 2: Service provider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8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As</a:t>
            </a: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 Breakdown service technician,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 want Receive detailed into about the breakdown request on my device,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 that I can prepare the necessary tools &amp; reach the location efficiently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8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Acceptance Criteria: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Alert Reception:</a:t>
            </a:r>
          </a:p>
          <a:p>
            <a:pPr marL="1143000" indent="-11430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service provider receives an immediate notification on their mobile/desktop when a vehicle breakdown occurs in their assigned area.</a:t>
            </a:r>
          </a:p>
          <a:p>
            <a:pPr marL="1143000" indent="-11430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Notification contains the vehicle’s location, breakdown details, and the user’s contact information.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Task Acceptance:</a:t>
            </a:r>
          </a:p>
          <a:p>
            <a:pPr marL="1143000" indent="-11430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provider can accept or decline the assistance request.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If declined, a notification is sent to the user, and the system will automatically find the next available service provider.</a:t>
            </a:r>
          </a:p>
          <a:p>
            <a:pPr marL="1143000" indent="-11430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Upon acceptance, the system will display the estimated arrival time (ETA).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Journey Tracking:</a:t>
            </a:r>
          </a:p>
          <a:p>
            <a:pPr marL="1143000" indent="-11430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service provider can view navigation instructions to the breakdown location via integrated maps or GPS.</a:t>
            </a:r>
          </a:p>
          <a:p>
            <a:pPr marL="1143000" indent="-11430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service provider can update the user with an ETA in case of delays.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6024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6000">
              <a:srgbClr val="FFC000"/>
            </a:gs>
            <a:gs pos="0">
              <a:schemeClr val="bg1">
                <a:alpha val="0"/>
              </a:schemeClr>
            </a:gs>
            <a:gs pos="100000">
              <a:schemeClr val="bg1"/>
            </a:gs>
            <a:gs pos="96000">
              <a:srgbClr val="F0AC45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122695-50C5-96A4-568D-527A9E300E53}"/>
              </a:ext>
            </a:extLst>
          </p:cNvPr>
          <p:cNvSpPr txBox="1"/>
          <p:nvPr/>
        </p:nvSpPr>
        <p:spPr>
          <a:xfrm>
            <a:off x="1943103" y="1473198"/>
            <a:ext cx="14401794" cy="195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endParaRPr lang="en-US" sz="4400" dirty="0">
              <a:ln w="3175" cmpd="sng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F7C4F57-9352-E6A1-B237-4E66A9BD5462}"/>
              </a:ext>
            </a:extLst>
          </p:cNvPr>
          <p:cNvSpPr txBox="1"/>
          <p:nvPr/>
        </p:nvSpPr>
        <p:spPr>
          <a:xfrm>
            <a:off x="1943101" y="3835398"/>
            <a:ext cx="14401794" cy="49784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F0B609-E225-87FB-14A9-100EABF7B1AD}"/>
              </a:ext>
            </a:extLst>
          </p:cNvPr>
          <p:cNvSpPr txBox="1"/>
          <p:nvPr/>
        </p:nvSpPr>
        <p:spPr>
          <a:xfrm>
            <a:off x="1371600" y="1181100"/>
            <a:ext cx="15240000" cy="8115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1400"/>
              </a:spcBef>
              <a:spcAft>
                <a:spcPts val="400"/>
              </a:spcAft>
              <a:buNone/>
            </a:pPr>
            <a:r>
              <a:rPr lang="en-US" sz="2600" b="1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User Story 3: Administrator</a:t>
            </a:r>
            <a:endParaRPr lang="en-US" sz="2600" b="1" dirty="0"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600" b="1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Title</a:t>
            </a: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 Admin Management of Service Providers and User Requests</a:t>
            </a:r>
            <a:endParaRPr lang="en-US" sz="2600" b="0" dirty="0"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600" b="1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As an</a:t>
            </a: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Administrator,</a:t>
            </a:r>
            <a:b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600" b="1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 want</a:t>
            </a: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to manage service provider assignments and oversee real-time vehicle breakdown requests,</a:t>
            </a:r>
            <a:b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600" b="1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 that</a:t>
            </a: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 can ensure smooth operations and a high quality of service.</a:t>
            </a:r>
            <a:br>
              <a:rPr lang="en-US" sz="2600" b="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600" b="1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Acceptance Criteria:</a:t>
            </a:r>
            <a:endParaRPr lang="en-US" sz="2600" b="1" dirty="0"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rtl="0" fontAlgn="base">
              <a:spcBef>
                <a:spcPts val="1200"/>
              </a:spcBef>
              <a:buFont typeface="+mj-lt"/>
              <a:buAutoNum type="arabicPeriod"/>
            </a:pPr>
            <a:r>
              <a:rPr lang="en-US" sz="2600" b="1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User Request Monitoring</a:t>
            </a: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admin can view all incoming user requests in real-time on a dashboard.</a:t>
            </a:r>
          </a:p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admin can filter and sort requests by area, priority, or status (e.g., awaiting assistance, in progress, completed).</a:t>
            </a:r>
          </a:p>
          <a:p>
            <a:pPr rtl="0" fontAlgn="base">
              <a:buFont typeface="+mj-lt"/>
              <a:buAutoNum type="arabicPeriod"/>
            </a:pPr>
            <a:r>
              <a:rPr lang="en-US" sz="2600" b="1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Assigning Service Providers</a:t>
            </a: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admin can manually assign a service provider to a user request if no provider accepts automatically.</a:t>
            </a:r>
          </a:p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admin can view the current location and status of service providers, and if needed, reassign providers to optimize coverage.</a:t>
            </a:r>
          </a:p>
          <a:p>
            <a:pPr rtl="0" fontAlgn="base">
              <a:buFont typeface="+mj-lt"/>
              <a:buAutoNum type="arabicPeriod"/>
            </a:pPr>
            <a:r>
              <a:rPr lang="en-US" sz="2600" b="1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Provider Performance Tracking</a:t>
            </a: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pPr marL="742950" lvl="1" indent="-285750" rtl="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600" b="0" i="0" u="none" strike="noStrike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admin can monitor the performance of service providers (e.g., response time, number of resolved requests, customer ratings).</a:t>
            </a:r>
          </a:p>
        </p:txBody>
      </p:sp>
    </p:spTree>
    <p:extLst>
      <p:ext uri="{BB962C8B-B14F-4D97-AF65-F5344CB8AC3E}">
        <p14:creationId xmlns:p14="http://schemas.microsoft.com/office/powerpoint/2010/main" val="2422082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343</TotalTime>
  <Words>1946</Words>
  <Application>Microsoft Office PowerPoint</Application>
  <PresentationFormat>Custom</PresentationFormat>
  <Paragraphs>272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 Bold</vt:lpstr>
      <vt:lpstr>Arimo Bold</vt:lpstr>
      <vt:lpstr>Lato Bold</vt:lpstr>
      <vt:lpstr>Calibri Light</vt:lpstr>
      <vt:lpstr>Times New Roman</vt:lpstr>
      <vt:lpstr>Arial</vt:lpstr>
      <vt:lpstr>Lato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 Guru Charan</dc:creator>
  <cp:lastModifiedBy>Guru Charan K</cp:lastModifiedBy>
  <cp:revision>14</cp:revision>
  <dcterms:created xsi:type="dcterms:W3CDTF">2006-08-16T00:00:00Z</dcterms:created>
  <dcterms:modified xsi:type="dcterms:W3CDTF">2025-05-07T08:37:26Z</dcterms:modified>
  <dc:identifier>DAGiKtDSN6s</dc:identifier>
</cp:coreProperties>
</file>

<file path=docProps/thumbnail.jpeg>
</file>